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9" r:id="rId3"/>
    <p:sldId id="261" r:id="rId4"/>
    <p:sldId id="293" r:id="rId5"/>
    <p:sldId id="294" r:id="rId6"/>
    <p:sldId id="295" r:id="rId7"/>
    <p:sldId id="288" r:id="rId8"/>
    <p:sldId id="289" r:id="rId9"/>
    <p:sldId id="290" r:id="rId10"/>
    <p:sldId id="280" r:id="rId11"/>
    <p:sldId id="284" r:id="rId12"/>
    <p:sldId id="281" r:id="rId13"/>
    <p:sldId id="291" r:id="rId14"/>
    <p:sldId id="292" r:id="rId15"/>
    <p:sldId id="285" r:id="rId16"/>
    <p:sldId id="286" r:id="rId17"/>
    <p:sldId id="287" r:id="rId18"/>
    <p:sldId id="29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091FF-E1C9-4962-AC99-8C73A65CE1DA}" type="datetimeFigureOut">
              <a:rPr lang="sv-SE" smtClean="0"/>
              <a:t>2018-03-29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65161-6E47-417C-A1DF-FE55F8BE4F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8305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latshållare för bildobjekt 1">
            <a:extLst>
              <a:ext uri="{FF2B5EF4-FFF2-40B4-BE49-F238E27FC236}">
                <a16:creationId xmlns:a16="http://schemas.microsoft.com/office/drawing/2014/main" id="{CE42168C-2F50-4B60-825D-B118B213EA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7E39E06B-C788-4E68-8DCB-EE2681CCFE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Bilden beskriver en modell över hur feedback med kvalité ökar spelarens prestation = Spiralen går då snabbare och blir större i sitt omfång, hockeykunskapen tar fart=Utveckling.</a:t>
            </a:r>
          </a:p>
          <a:p>
            <a:pPr>
              <a:defRPr/>
            </a:pPr>
            <a:endParaRPr lang="sv-SE" dirty="0"/>
          </a:p>
          <a:p>
            <a:pPr>
              <a:defRPr/>
            </a:pPr>
            <a:r>
              <a:rPr lang="sv-SE" dirty="0"/>
              <a:t>UTGÅNGSPUNKT: Tränarens möte med spelaren.</a:t>
            </a:r>
          </a:p>
          <a:p>
            <a:pPr>
              <a:defRPr/>
            </a:pPr>
            <a:r>
              <a:rPr lang="sv-SE" dirty="0"/>
              <a:t>Utgå från match – Koppla matchen till träningen – Rita övningen och ge syfte och 1-3 beteenden som skall övas på – Kör isträningen</a:t>
            </a:r>
            <a:br>
              <a:rPr lang="sv-SE" dirty="0"/>
            </a:br>
            <a:r>
              <a:rPr lang="sv-SE" dirty="0"/>
              <a:t>- Feedback under isträningen på beteenden till spelaren – Koppla träningen till matchen – Koppla tillbaka från matchen till träningen</a:t>
            </a:r>
          </a:p>
          <a:p>
            <a:pPr marL="171450" indent="-171450">
              <a:buFontTx/>
              <a:buChar char="-"/>
              <a:defRPr/>
            </a:pPr>
            <a:r>
              <a:rPr lang="sv-SE" dirty="0"/>
              <a:t>Rita övningen och ge syfte och 1-3 beteenden som skall övas på - Feedback under isträningen på beteende till spelaren – Uppföljning under/efter match och träning.</a:t>
            </a:r>
          </a:p>
          <a:p>
            <a:pPr>
              <a:defRPr/>
            </a:pPr>
            <a:endParaRPr lang="sv-SE" dirty="0"/>
          </a:p>
          <a:p>
            <a:pPr>
              <a:defRPr/>
            </a:pPr>
            <a:r>
              <a:rPr lang="sv-SE" b="1" dirty="0"/>
              <a:t>*) DÅ KVALITÉN/NIVÅN PÅ FEEDBACKEN ÄR BRA – </a:t>
            </a:r>
            <a:r>
              <a:rPr lang="sv-SE" dirty="0"/>
              <a:t>ÖKAR KUNSKAPEN HOS SPELAREN = EFFEKTIVARE UTVECKLING = BÄTTRE SPELARE </a:t>
            </a:r>
          </a:p>
        </p:txBody>
      </p:sp>
    </p:spTree>
    <p:extLst>
      <p:ext uri="{BB962C8B-B14F-4D97-AF65-F5344CB8AC3E}">
        <p14:creationId xmlns:p14="http://schemas.microsoft.com/office/powerpoint/2010/main" val="248310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1E2A-E192-49D2-94B2-ED8D83BA6340}" type="datetimeFigureOut">
              <a:rPr lang="sv-SE" smtClean="0"/>
              <a:t>2018-03-29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0833-81D1-445F-93B4-8C2509BBAA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674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1E2A-E192-49D2-94B2-ED8D83BA6340}" type="datetimeFigureOut">
              <a:rPr lang="sv-SE" smtClean="0"/>
              <a:t>2018-03-29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0833-81D1-445F-93B4-8C2509BBAA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310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1E2A-E192-49D2-94B2-ED8D83BA6340}" type="datetimeFigureOut">
              <a:rPr lang="sv-SE" smtClean="0"/>
              <a:t>2018-03-29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0833-81D1-445F-93B4-8C2509BBAA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950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1E2A-E192-49D2-94B2-ED8D83BA6340}" type="datetimeFigureOut">
              <a:rPr lang="sv-SE" smtClean="0"/>
              <a:t>2018-03-29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0833-81D1-445F-93B4-8C2509BBAA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727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1E2A-E192-49D2-94B2-ED8D83BA6340}" type="datetimeFigureOut">
              <a:rPr lang="sv-SE" smtClean="0"/>
              <a:t>2018-03-29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0833-81D1-445F-93B4-8C2509BBAA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754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1E2A-E192-49D2-94B2-ED8D83BA6340}" type="datetimeFigureOut">
              <a:rPr lang="sv-SE" smtClean="0"/>
              <a:t>2018-03-29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0833-81D1-445F-93B4-8C2509BBAA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156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1E2A-E192-49D2-94B2-ED8D83BA6340}" type="datetimeFigureOut">
              <a:rPr lang="sv-SE" smtClean="0"/>
              <a:t>2018-03-29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0833-81D1-445F-93B4-8C2509BBAA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974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1E2A-E192-49D2-94B2-ED8D83BA6340}" type="datetimeFigureOut">
              <a:rPr lang="sv-SE" smtClean="0"/>
              <a:t>2018-03-29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0833-81D1-445F-93B4-8C2509BBAA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196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1E2A-E192-49D2-94B2-ED8D83BA6340}" type="datetimeFigureOut">
              <a:rPr lang="sv-SE" smtClean="0"/>
              <a:t>2018-03-29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0833-81D1-445F-93B4-8C2509BBAA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42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1E2A-E192-49D2-94B2-ED8D83BA6340}" type="datetimeFigureOut">
              <a:rPr lang="sv-SE" smtClean="0"/>
              <a:t>2018-03-29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0833-81D1-445F-93B4-8C2509BBAA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29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1E2A-E192-49D2-94B2-ED8D83BA6340}" type="datetimeFigureOut">
              <a:rPr lang="sv-SE" smtClean="0"/>
              <a:t>2018-03-29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0833-81D1-445F-93B4-8C2509BBAA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8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21E2A-E192-49D2-94B2-ED8D83BA6340}" type="datetimeFigureOut">
              <a:rPr lang="sv-SE" smtClean="0"/>
              <a:t>2018-03-29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90833-81D1-445F-93B4-8C2509BBAA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65341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En bild som visar kläder&#10;&#10;Beskrivning genererad med hög exakthet">
            <a:extLst>
              <a:ext uri="{FF2B5EF4-FFF2-40B4-BE49-F238E27FC236}">
                <a16:creationId xmlns:a16="http://schemas.microsoft.com/office/drawing/2014/main" id="{04A100FF-3180-4182-9673-9AD997643A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639"/>
          <a:stretch/>
        </p:blipFill>
        <p:spPr>
          <a:xfrm>
            <a:off x="20" y="10"/>
            <a:ext cx="12191980" cy="45719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1F1F4DF-8AC1-41CA-8B52-EC7EA425F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2005" y="4932736"/>
            <a:ext cx="10115594" cy="1264588"/>
          </a:xfrm>
        </p:spPr>
        <p:txBody>
          <a:bodyPr anchor="ctr">
            <a:normAutofit/>
          </a:bodyPr>
          <a:lstStyle/>
          <a:p>
            <a:r>
              <a:rPr lang="sv-SE" dirty="0"/>
              <a:t>Lejontråden</a:t>
            </a:r>
          </a:p>
        </p:txBody>
      </p:sp>
    </p:spTree>
    <p:extLst>
      <p:ext uri="{BB962C8B-B14F-4D97-AF65-F5344CB8AC3E}">
        <p14:creationId xmlns:p14="http://schemas.microsoft.com/office/powerpoint/2010/main" val="4161001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3">
            <a:extLst>
              <a:ext uri="{FF2B5EF4-FFF2-40B4-BE49-F238E27FC236}">
                <a16:creationId xmlns:a16="http://schemas.microsoft.com/office/drawing/2014/main" id="{19550993-927B-4286-9955-200DD0B0B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81" y="331097"/>
            <a:ext cx="15843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CAB65AC3-E0B1-4F89-85E1-474797944D79}"/>
              </a:ext>
            </a:extLst>
          </p:cNvPr>
          <p:cNvSpPr txBox="1"/>
          <p:nvPr/>
        </p:nvSpPr>
        <p:spPr>
          <a:xfrm>
            <a:off x="556592" y="331097"/>
            <a:ext cx="93692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/>
              <a:t>Förväntningar IF Lejonet</a:t>
            </a:r>
          </a:p>
          <a:p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15935EA9-7D42-4368-9AF8-B3835896C071}"/>
              </a:ext>
            </a:extLst>
          </p:cNvPr>
          <p:cNvSpPr txBox="1"/>
          <p:nvPr/>
        </p:nvSpPr>
        <p:spPr>
          <a:xfrm>
            <a:off x="647078" y="1202634"/>
            <a:ext cx="91883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Ledare: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Förebilder som ledare och människor både på och utanför isen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Utbildade enligt förbundets utbildningsstege (rätt för rätt ålder)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Ambassadörer för IF Lejonet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”Rätt sorts driv och hockey kompetens”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u="sng" dirty="0"/>
          </a:p>
          <a:p>
            <a:r>
              <a:rPr lang="sv-SE" b="1" dirty="0"/>
              <a:t>Spelare: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Trivas i gruppen och känna sig trygga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Agera respektfullt mot med och motspelare, ingen mobbing accepteras!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Ha disciplin gällande att passa tider, lyssna på ledarna och att agera på signal</a:t>
            </a:r>
          </a:p>
          <a:p>
            <a:endParaRPr lang="sv-SE" b="1" dirty="0"/>
          </a:p>
          <a:p>
            <a:r>
              <a:rPr lang="sv-SE" b="1" dirty="0"/>
              <a:t>Föräldrar: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Stöttande och positiv attityd mot spelare och ledare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Aldrig skriker på domare, spelare eller ledare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Respekterar att det är ledarna som håller i träningar och matcher. Om saker behövs ventileras bör detta göras med ungdomsansvarig eller sportansvarig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Ansvarar för att spelaren sköter helheten med skola, vila och kost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Söker upp information via Lejonets hemsida Laget.se i första hand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Medverkar klubbens åtagande såsom arrangerande av cuper, eventpersonal 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271643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med rundade hörn 6">
            <a:extLst>
              <a:ext uri="{FF2B5EF4-FFF2-40B4-BE49-F238E27FC236}">
                <a16:creationId xmlns:a16="http://schemas.microsoft.com/office/drawing/2014/main" id="{7151E1EC-2871-4A29-A6CC-A95EB90F02F7}"/>
              </a:ext>
            </a:extLst>
          </p:cNvPr>
          <p:cNvSpPr/>
          <p:nvPr/>
        </p:nvSpPr>
        <p:spPr>
          <a:xfrm>
            <a:off x="4561640" y="3684391"/>
            <a:ext cx="1466266" cy="515634"/>
          </a:xfrm>
          <a:prstGeom prst="roundRect">
            <a:avLst/>
          </a:prstGeom>
          <a:solidFill>
            <a:srgbClr val="24F9FF"/>
          </a:solidFill>
          <a:ln w="25400" cap="flat">
            <a:solidFill>
              <a:srgbClr val="0000F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>
              <a:defRPr/>
            </a:pPr>
            <a:endParaRPr lang="sv-SE" sz="2400">
              <a:solidFill>
                <a:srgbClr val="000000"/>
              </a:solidFill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5844" name="Rubrik 1">
            <a:extLst>
              <a:ext uri="{FF2B5EF4-FFF2-40B4-BE49-F238E27FC236}">
                <a16:creationId xmlns:a16="http://schemas.microsoft.com/office/drawing/2014/main" id="{864C6683-EBFC-48B6-BB75-F0ED89639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413" y="-123825"/>
            <a:ext cx="8229600" cy="1143000"/>
          </a:xfrm>
        </p:spPr>
        <p:txBody>
          <a:bodyPr/>
          <a:lstStyle/>
          <a:p>
            <a:r>
              <a:rPr lang="sv-SE" altLang="sv-SE" sz="3600" b="1" u="sng" dirty="0"/>
              <a:t>		FEEDBACKSPIRALEN</a:t>
            </a:r>
          </a:p>
        </p:txBody>
      </p:sp>
      <p:sp>
        <p:nvSpPr>
          <p:cNvPr id="5" name="Vänsterböjd 4">
            <a:extLst>
              <a:ext uri="{FF2B5EF4-FFF2-40B4-BE49-F238E27FC236}">
                <a16:creationId xmlns:a16="http://schemas.microsoft.com/office/drawing/2014/main" id="{12622B71-1AD0-42BF-9202-9A0EACFE9943}"/>
              </a:ext>
            </a:extLst>
          </p:cNvPr>
          <p:cNvSpPr/>
          <p:nvPr/>
        </p:nvSpPr>
        <p:spPr>
          <a:xfrm rot="14486357">
            <a:off x="5266115" y="2344512"/>
            <a:ext cx="682899" cy="1354040"/>
          </a:xfrm>
          <a:prstGeom prst="curvedLeftArrow">
            <a:avLst>
              <a:gd name="adj1" fmla="val 7722"/>
              <a:gd name="adj2" fmla="val 50000"/>
              <a:gd name="adj3" fmla="val 25000"/>
            </a:avLst>
          </a:prstGeom>
          <a:solidFill>
            <a:srgbClr val="0000FF"/>
          </a:solidFill>
          <a:ln w="25400" cap="flat">
            <a:solidFill>
              <a:srgbClr val="0000F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9CDCD7C2-6012-42A5-98DD-736CCC52AFAB}"/>
              </a:ext>
            </a:extLst>
          </p:cNvPr>
          <p:cNvSpPr txBox="1"/>
          <p:nvPr/>
        </p:nvSpPr>
        <p:spPr>
          <a:xfrm>
            <a:off x="4417616" y="3697486"/>
            <a:ext cx="1701944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>
              <a:defRPr/>
            </a:pPr>
            <a:r>
              <a:rPr lang="sv-SE" sz="1200" b="1" dirty="0">
                <a:solidFill>
                  <a:schemeClr val="bg1"/>
                </a:solidFill>
                <a:latin typeface="+mj-lt"/>
                <a:ea typeface="+mj-ea"/>
                <a:cs typeface="+mj-cs"/>
                <a:sym typeface="Calibri"/>
              </a:rPr>
              <a:t>UTGÅNGSLÄGE</a:t>
            </a:r>
            <a:br>
              <a:rPr lang="sv-SE" sz="1200" b="1" dirty="0">
                <a:solidFill>
                  <a:schemeClr val="bg1"/>
                </a:solidFill>
                <a:latin typeface="+mj-lt"/>
                <a:ea typeface="+mj-ea"/>
                <a:cs typeface="+mj-cs"/>
                <a:sym typeface="Calibri"/>
              </a:rPr>
            </a:br>
            <a:r>
              <a:rPr lang="sv-SE" sz="1200" b="1" dirty="0">
                <a:solidFill>
                  <a:schemeClr val="bg1"/>
                </a:solidFill>
                <a:latin typeface="+mj-lt"/>
                <a:ea typeface="+mj-ea"/>
                <a:cs typeface="+mj-cs"/>
                <a:sym typeface="Calibri"/>
              </a:rPr>
              <a:t>Mötet med spelaren</a:t>
            </a:r>
          </a:p>
        </p:txBody>
      </p:sp>
      <p:sp>
        <p:nvSpPr>
          <p:cNvPr id="9" name="Vänsterböjd 8">
            <a:extLst>
              <a:ext uri="{FF2B5EF4-FFF2-40B4-BE49-F238E27FC236}">
                <a16:creationId xmlns:a16="http://schemas.microsoft.com/office/drawing/2014/main" id="{75437F13-64DD-4333-87C9-58A075162FEE}"/>
              </a:ext>
            </a:extLst>
          </p:cNvPr>
          <p:cNvSpPr/>
          <p:nvPr/>
        </p:nvSpPr>
        <p:spPr>
          <a:xfrm rot="1211999">
            <a:off x="6162593" y="3271201"/>
            <a:ext cx="682899" cy="1585835"/>
          </a:xfrm>
          <a:prstGeom prst="curvedLeftArrow">
            <a:avLst>
              <a:gd name="adj1" fmla="val 7722"/>
              <a:gd name="adj2" fmla="val 50000"/>
              <a:gd name="adj3" fmla="val 25000"/>
            </a:avLst>
          </a:prstGeom>
          <a:solidFill>
            <a:srgbClr val="0000FF"/>
          </a:solidFill>
          <a:ln w="25400" cap="flat">
            <a:solidFill>
              <a:srgbClr val="0000F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020C0623-AB21-4928-874E-473C688522FB}"/>
              </a:ext>
            </a:extLst>
          </p:cNvPr>
          <p:cNvSpPr txBox="1"/>
          <p:nvPr/>
        </p:nvSpPr>
        <p:spPr>
          <a:xfrm>
            <a:off x="4216928" y="4180048"/>
            <a:ext cx="1588996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>
              <a:defRPr/>
            </a:pPr>
            <a:r>
              <a:rPr lang="sv-SE" sz="1200" b="1" dirty="0">
                <a:latin typeface="+mj-lt"/>
                <a:ea typeface="+mj-ea"/>
                <a:cs typeface="+mj-cs"/>
                <a:sym typeface="Calibri"/>
              </a:rPr>
              <a:t>Träningen – Rita övning</a:t>
            </a:r>
            <a:br>
              <a:rPr lang="sv-SE" sz="1200" b="1" dirty="0">
                <a:latin typeface="+mj-lt"/>
                <a:ea typeface="+mj-ea"/>
                <a:cs typeface="+mj-cs"/>
                <a:sym typeface="Calibri"/>
              </a:rPr>
            </a:br>
            <a:r>
              <a:rPr lang="sv-SE" sz="1200" b="1" dirty="0">
                <a:latin typeface="+mj-lt"/>
                <a:ea typeface="+mj-ea"/>
                <a:cs typeface="+mj-cs"/>
                <a:sym typeface="Calibri"/>
              </a:rPr>
              <a:t>Ge syfte och detaljer </a:t>
            </a:r>
            <a:br>
              <a:rPr lang="sv-SE" sz="1200" b="1" dirty="0">
                <a:latin typeface="+mj-lt"/>
                <a:ea typeface="+mj-ea"/>
                <a:cs typeface="+mj-cs"/>
                <a:sym typeface="Calibri"/>
              </a:rPr>
            </a:br>
            <a:r>
              <a:rPr lang="sv-SE" sz="1200" b="1" dirty="0">
                <a:latin typeface="+mj-lt"/>
                <a:ea typeface="+mj-ea"/>
                <a:cs typeface="+mj-cs"/>
                <a:sym typeface="Calibri"/>
              </a:rPr>
              <a:t>med övningen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EF07460B-01B1-4620-BA49-06430971E108}"/>
              </a:ext>
            </a:extLst>
          </p:cNvPr>
          <p:cNvSpPr txBox="1"/>
          <p:nvPr/>
        </p:nvSpPr>
        <p:spPr>
          <a:xfrm>
            <a:off x="5963742" y="3414277"/>
            <a:ext cx="855773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>
              <a:defRPr/>
            </a:pPr>
            <a:r>
              <a:rPr lang="sv-SE" sz="1200" b="1" dirty="0">
                <a:latin typeface="+mj-lt"/>
                <a:ea typeface="+mj-ea"/>
                <a:cs typeface="+mj-cs"/>
                <a:sym typeface="Calibri"/>
              </a:rPr>
              <a:t>Koppla till Träningen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3E7458B1-7D89-4864-9DB4-0D2513B35EC7}"/>
              </a:ext>
            </a:extLst>
          </p:cNvPr>
          <p:cNvSpPr txBox="1"/>
          <p:nvPr/>
        </p:nvSpPr>
        <p:spPr>
          <a:xfrm>
            <a:off x="3615999" y="3125526"/>
            <a:ext cx="855773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>
              <a:defRPr/>
            </a:pPr>
            <a:r>
              <a:rPr lang="sv-SE" sz="1200" b="1" dirty="0">
                <a:latin typeface="+mj-lt"/>
                <a:ea typeface="+mj-ea"/>
                <a:cs typeface="+mj-cs"/>
                <a:sym typeface="Calibri"/>
              </a:rPr>
              <a:t>Isträning</a:t>
            </a:r>
          </a:p>
        </p:txBody>
      </p:sp>
      <p:sp>
        <p:nvSpPr>
          <p:cNvPr id="13" name="Vänsterböjd 12">
            <a:extLst>
              <a:ext uri="{FF2B5EF4-FFF2-40B4-BE49-F238E27FC236}">
                <a16:creationId xmlns:a16="http://schemas.microsoft.com/office/drawing/2014/main" id="{FD755E24-07C4-4F16-A08C-B2E6EBA3FB7F}"/>
              </a:ext>
            </a:extLst>
          </p:cNvPr>
          <p:cNvSpPr/>
          <p:nvPr/>
        </p:nvSpPr>
        <p:spPr>
          <a:xfrm rot="6439571">
            <a:off x="4448019" y="3620900"/>
            <a:ext cx="682899" cy="2080866"/>
          </a:xfrm>
          <a:prstGeom prst="curvedLeftArrow">
            <a:avLst>
              <a:gd name="adj1" fmla="val 7722"/>
              <a:gd name="adj2" fmla="val 50000"/>
              <a:gd name="adj3" fmla="val 25000"/>
            </a:avLst>
          </a:prstGeom>
          <a:solidFill>
            <a:srgbClr val="0000FF"/>
          </a:solidFill>
          <a:ln w="25400" cap="flat">
            <a:solidFill>
              <a:srgbClr val="0000F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14" name="Vänsterböjd 13">
            <a:extLst>
              <a:ext uri="{FF2B5EF4-FFF2-40B4-BE49-F238E27FC236}">
                <a16:creationId xmlns:a16="http://schemas.microsoft.com/office/drawing/2014/main" id="{E6778B05-0476-48F0-B4E3-2C4800C0E244}"/>
              </a:ext>
            </a:extLst>
          </p:cNvPr>
          <p:cNvSpPr/>
          <p:nvPr/>
        </p:nvSpPr>
        <p:spPr>
          <a:xfrm rot="12105631">
            <a:off x="3750848" y="1842774"/>
            <a:ext cx="682899" cy="2073657"/>
          </a:xfrm>
          <a:prstGeom prst="curvedLeftArrow">
            <a:avLst>
              <a:gd name="adj1" fmla="val 7722"/>
              <a:gd name="adj2" fmla="val 50000"/>
              <a:gd name="adj3" fmla="val 25000"/>
            </a:avLst>
          </a:prstGeom>
          <a:solidFill>
            <a:srgbClr val="0000FF"/>
          </a:solidFill>
          <a:ln w="25400" cap="flat">
            <a:solidFill>
              <a:srgbClr val="0000F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4C5585CD-72A8-41DF-8186-FB7CE690B9EF}"/>
              </a:ext>
            </a:extLst>
          </p:cNvPr>
          <p:cNvSpPr txBox="1"/>
          <p:nvPr/>
        </p:nvSpPr>
        <p:spPr>
          <a:xfrm>
            <a:off x="5378038" y="1706595"/>
            <a:ext cx="855773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>
              <a:defRPr/>
            </a:pPr>
            <a:r>
              <a:rPr lang="sv-SE" sz="1200" b="1" dirty="0">
                <a:latin typeface="+mj-lt"/>
                <a:ea typeface="+mj-ea"/>
                <a:cs typeface="+mj-cs"/>
                <a:sym typeface="Calibri"/>
              </a:rPr>
              <a:t>Feedback</a:t>
            </a:r>
          </a:p>
        </p:txBody>
      </p:sp>
      <p:sp>
        <p:nvSpPr>
          <p:cNvPr id="16" name="Vänsterböjd 15">
            <a:extLst>
              <a:ext uri="{FF2B5EF4-FFF2-40B4-BE49-F238E27FC236}">
                <a16:creationId xmlns:a16="http://schemas.microsoft.com/office/drawing/2014/main" id="{D37166CB-4487-48E0-953E-A200A3C6435F}"/>
              </a:ext>
            </a:extLst>
          </p:cNvPr>
          <p:cNvSpPr/>
          <p:nvPr/>
        </p:nvSpPr>
        <p:spPr>
          <a:xfrm rot="16412385">
            <a:off x="5660126" y="890492"/>
            <a:ext cx="547719" cy="2177289"/>
          </a:xfrm>
          <a:prstGeom prst="curvedLeftArrow">
            <a:avLst>
              <a:gd name="adj1" fmla="val 7722"/>
              <a:gd name="adj2" fmla="val 50000"/>
              <a:gd name="adj3" fmla="val 25000"/>
            </a:avLst>
          </a:prstGeom>
          <a:solidFill>
            <a:srgbClr val="0000FF"/>
          </a:solidFill>
          <a:ln w="25400" cap="flat">
            <a:solidFill>
              <a:srgbClr val="0000F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296B8526-3900-475B-8D53-44335300C79E}"/>
              </a:ext>
            </a:extLst>
          </p:cNvPr>
          <p:cNvSpPr txBox="1"/>
          <p:nvPr/>
        </p:nvSpPr>
        <p:spPr>
          <a:xfrm>
            <a:off x="6955006" y="2409205"/>
            <a:ext cx="855773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>
              <a:defRPr/>
            </a:pPr>
            <a:r>
              <a:rPr lang="sv-SE" sz="1200" b="1" dirty="0">
                <a:latin typeface="+mj-lt"/>
                <a:ea typeface="+mj-ea"/>
                <a:cs typeface="+mj-cs"/>
                <a:sym typeface="Calibri"/>
              </a:rPr>
              <a:t>Matchen</a:t>
            </a:r>
          </a:p>
        </p:txBody>
      </p:sp>
      <p:sp>
        <p:nvSpPr>
          <p:cNvPr id="18" name="Vänsterböjd 17">
            <a:extLst>
              <a:ext uri="{FF2B5EF4-FFF2-40B4-BE49-F238E27FC236}">
                <a16:creationId xmlns:a16="http://schemas.microsoft.com/office/drawing/2014/main" id="{35BCEA0D-D230-47AE-8744-61C77F149A6C}"/>
              </a:ext>
            </a:extLst>
          </p:cNvPr>
          <p:cNvSpPr/>
          <p:nvPr/>
        </p:nvSpPr>
        <p:spPr>
          <a:xfrm rot="1925980">
            <a:off x="7166164" y="2975842"/>
            <a:ext cx="682899" cy="2674384"/>
          </a:xfrm>
          <a:prstGeom prst="curvedLeftArrow">
            <a:avLst>
              <a:gd name="adj1" fmla="val 7722"/>
              <a:gd name="adj2" fmla="val 50000"/>
              <a:gd name="adj3" fmla="val 25000"/>
            </a:avLst>
          </a:prstGeom>
          <a:solidFill>
            <a:srgbClr val="0000FF"/>
          </a:solidFill>
          <a:ln w="25400" cap="flat">
            <a:solidFill>
              <a:srgbClr val="0000F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011C742A-501F-4D8D-BDE4-3D366431222B}"/>
              </a:ext>
            </a:extLst>
          </p:cNvPr>
          <p:cNvSpPr txBox="1"/>
          <p:nvPr/>
        </p:nvSpPr>
        <p:spPr>
          <a:xfrm>
            <a:off x="5206251" y="2756871"/>
            <a:ext cx="855773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>
              <a:defRPr/>
            </a:pPr>
            <a:r>
              <a:rPr lang="sv-SE" sz="1200" b="1" dirty="0">
                <a:latin typeface="+mj-lt"/>
                <a:ea typeface="+mj-ea"/>
                <a:cs typeface="+mj-cs"/>
                <a:sym typeface="Calibri"/>
              </a:rPr>
              <a:t>Matchen</a:t>
            </a:r>
          </a:p>
        </p:txBody>
      </p:sp>
      <p:sp>
        <p:nvSpPr>
          <p:cNvPr id="21" name="Vänsterböjd 20">
            <a:extLst>
              <a:ext uri="{FF2B5EF4-FFF2-40B4-BE49-F238E27FC236}">
                <a16:creationId xmlns:a16="http://schemas.microsoft.com/office/drawing/2014/main" id="{2E0C801F-3277-4983-A73B-0F24DA0884BB}"/>
              </a:ext>
            </a:extLst>
          </p:cNvPr>
          <p:cNvSpPr/>
          <p:nvPr/>
        </p:nvSpPr>
        <p:spPr>
          <a:xfrm rot="18077006">
            <a:off x="7404250" y="1800737"/>
            <a:ext cx="472818" cy="1317308"/>
          </a:xfrm>
          <a:prstGeom prst="curvedLeftArrow">
            <a:avLst>
              <a:gd name="adj1" fmla="val 7722"/>
              <a:gd name="adj2" fmla="val 50000"/>
              <a:gd name="adj3" fmla="val 25000"/>
            </a:avLst>
          </a:prstGeom>
          <a:solidFill>
            <a:srgbClr val="0000FF"/>
          </a:solidFill>
          <a:ln w="25400" cap="flat">
            <a:solidFill>
              <a:srgbClr val="0000F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A8B1A28D-F3B9-4045-B53F-59C78E94D153}"/>
              </a:ext>
            </a:extLst>
          </p:cNvPr>
          <p:cNvSpPr txBox="1"/>
          <p:nvPr/>
        </p:nvSpPr>
        <p:spPr>
          <a:xfrm>
            <a:off x="7150510" y="3918741"/>
            <a:ext cx="855773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>
              <a:defRPr/>
            </a:pPr>
            <a:r>
              <a:rPr lang="sv-SE" sz="1200" b="1" dirty="0">
                <a:latin typeface="+mj-lt"/>
                <a:ea typeface="+mj-ea"/>
                <a:cs typeface="+mj-cs"/>
                <a:sym typeface="Calibri"/>
              </a:rPr>
              <a:t>Koppla till Träningen</a:t>
            </a:r>
          </a:p>
        </p:txBody>
      </p:sp>
      <p:sp>
        <p:nvSpPr>
          <p:cNvPr id="23" name="Vänsterböjd 22">
            <a:extLst>
              <a:ext uri="{FF2B5EF4-FFF2-40B4-BE49-F238E27FC236}">
                <a16:creationId xmlns:a16="http://schemas.microsoft.com/office/drawing/2014/main" id="{0D1D9375-A471-4B03-8563-FC75156FA5F1}"/>
              </a:ext>
            </a:extLst>
          </p:cNvPr>
          <p:cNvSpPr/>
          <p:nvPr/>
        </p:nvSpPr>
        <p:spPr>
          <a:xfrm rot="5065317">
            <a:off x="5076444" y="4478217"/>
            <a:ext cx="682899" cy="2277177"/>
          </a:xfrm>
          <a:prstGeom prst="curvedLeftArrow">
            <a:avLst>
              <a:gd name="adj1" fmla="val 7722"/>
              <a:gd name="adj2" fmla="val 50000"/>
              <a:gd name="adj3" fmla="val 25000"/>
            </a:avLst>
          </a:prstGeom>
          <a:solidFill>
            <a:srgbClr val="0000FF"/>
          </a:solidFill>
          <a:ln w="25400" cap="flat">
            <a:solidFill>
              <a:srgbClr val="0000F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24" name="Vänsterböjd 23">
            <a:extLst>
              <a:ext uri="{FF2B5EF4-FFF2-40B4-BE49-F238E27FC236}">
                <a16:creationId xmlns:a16="http://schemas.microsoft.com/office/drawing/2014/main" id="{6977327F-E92C-48D6-8290-03DDAD25BEA8}"/>
              </a:ext>
            </a:extLst>
          </p:cNvPr>
          <p:cNvSpPr/>
          <p:nvPr/>
        </p:nvSpPr>
        <p:spPr>
          <a:xfrm rot="11939040">
            <a:off x="3309635" y="887595"/>
            <a:ext cx="682899" cy="3160141"/>
          </a:xfrm>
          <a:prstGeom prst="curvedLeftArrow">
            <a:avLst>
              <a:gd name="adj1" fmla="val 7722"/>
              <a:gd name="adj2" fmla="val 50000"/>
              <a:gd name="adj3" fmla="val 25000"/>
            </a:avLst>
          </a:prstGeom>
          <a:solidFill>
            <a:srgbClr val="0000FF"/>
          </a:solidFill>
          <a:ln w="25400" cap="flat">
            <a:solidFill>
              <a:srgbClr val="0000F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44CE7EC1-C5B3-4792-B83E-70EBDDC51EEC}"/>
              </a:ext>
            </a:extLst>
          </p:cNvPr>
          <p:cNvSpPr txBox="1"/>
          <p:nvPr/>
        </p:nvSpPr>
        <p:spPr>
          <a:xfrm>
            <a:off x="2100242" y="3129662"/>
            <a:ext cx="986654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>
              <a:defRPr/>
            </a:pPr>
            <a:r>
              <a:rPr lang="sv-SE" sz="1200" b="1" dirty="0">
                <a:latin typeface="+mj-lt"/>
                <a:ea typeface="+mj-ea"/>
                <a:cs typeface="+mj-cs"/>
                <a:sym typeface="Calibri"/>
              </a:rPr>
              <a:t>Feedback &amp; Uppföljning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3DF3783E-CFAF-4DEF-95C1-0D703D2C8E38}"/>
              </a:ext>
            </a:extLst>
          </p:cNvPr>
          <p:cNvSpPr txBox="1"/>
          <p:nvPr/>
        </p:nvSpPr>
        <p:spPr>
          <a:xfrm>
            <a:off x="4693138" y="5107031"/>
            <a:ext cx="1588996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>
              <a:defRPr/>
            </a:pPr>
            <a:r>
              <a:rPr lang="sv-SE" sz="1200" b="1" dirty="0">
                <a:latin typeface="+mj-lt"/>
                <a:ea typeface="+mj-ea"/>
                <a:cs typeface="+mj-cs"/>
                <a:sym typeface="Calibri"/>
              </a:rPr>
              <a:t>Träningen – Rita övning</a:t>
            </a:r>
            <a:br>
              <a:rPr lang="sv-SE" sz="1200" b="1" dirty="0">
                <a:latin typeface="+mj-lt"/>
                <a:ea typeface="+mj-ea"/>
                <a:cs typeface="+mj-cs"/>
                <a:sym typeface="Calibri"/>
              </a:rPr>
            </a:br>
            <a:r>
              <a:rPr lang="sv-SE" sz="1200" b="1" dirty="0">
                <a:latin typeface="+mj-lt"/>
                <a:ea typeface="+mj-ea"/>
                <a:cs typeface="+mj-cs"/>
                <a:sym typeface="Calibri"/>
              </a:rPr>
              <a:t>Ge syfte och detaljer </a:t>
            </a:r>
            <a:br>
              <a:rPr lang="sv-SE" sz="1200" b="1" dirty="0">
                <a:latin typeface="+mj-lt"/>
                <a:ea typeface="+mj-ea"/>
                <a:cs typeface="+mj-cs"/>
                <a:sym typeface="Calibri"/>
              </a:rPr>
            </a:br>
            <a:r>
              <a:rPr lang="sv-SE" sz="1200" b="1" dirty="0">
                <a:latin typeface="+mj-lt"/>
                <a:ea typeface="+mj-ea"/>
                <a:cs typeface="+mj-cs"/>
                <a:sym typeface="Calibri"/>
              </a:rPr>
              <a:t>med övningen</a:t>
            </a:r>
          </a:p>
        </p:txBody>
      </p:sp>
      <p:cxnSp>
        <p:nvCxnSpPr>
          <p:cNvPr id="27" name="Rak pil 26">
            <a:extLst>
              <a:ext uri="{FF2B5EF4-FFF2-40B4-BE49-F238E27FC236}">
                <a16:creationId xmlns:a16="http://schemas.microsoft.com/office/drawing/2014/main" id="{8FBF6982-394B-4E7C-A183-3FFB65EE0D74}"/>
              </a:ext>
            </a:extLst>
          </p:cNvPr>
          <p:cNvCxnSpPr/>
          <p:nvPr/>
        </p:nvCxnSpPr>
        <p:spPr>
          <a:xfrm flipH="1" flipV="1">
            <a:off x="3841507" y="2579525"/>
            <a:ext cx="1008179" cy="1083138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Rak pil 28">
            <a:extLst>
              <a:ext uri="{FF2B5EF4-FFF2-40B4-BE49-F238E27FC236}">
                <a16:creationId xmlns:a16="http://schemas.microsoft.com/office/drawing/2014/main" id="{66BC7180-8F74-46A5-8B84-608CC2D05094}"/>
              </a:ext>
            </a:extLst>
          </p:cNvPr>
          <p:cNvCxnSpPr/>
          <p:nvPr/>
        </p:nvCxnSpPr>
        <p:spPr>
          <a:xfrm flipH="1" flipV="1">
            <a:off x="3086895" y="1790070"/>
            <a:ext cx="754612" cy="794010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1" name="textruta 30">
            <a:extLst>
              <a:ext uri="{FF2B5EF4-FFF2-40B4-BE49-F238E27FC236}">
                <a16:creationId xmlns:a16="http://schemas.microsoft.com/office/drawing/2014/main" id="{71F3FD8E-D6E0-4946-A3DC-A45E588B36A6}"/>
              </a:ext>
            </a:extLst>
          </p:cNvPr>
          <p:cNvSpPr txBox="1"/>
          <p:nvPr/>
        </p:nvSpPr>
        <p:spPr>
          <a:xfrm>
            <a:off x="1435852" y="858350"/>
            <a:ext cx="1673763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9" tIns="45719" rIns="45719" bIns="45719" spcCol="38100">
            <a:spAutoFit/>
          </a:bodyPr>
          <a:lstStyle/>
          <a:p>
            <a:pPr algn="ctr">
              <a:defRPr/>
            </a:pPr>
            <a:r>
              <a:rPr lang="sv-SE" sz="1200" b="1" dirty="0">
                <a:latin typeface="+mj-lt"/>
                <a:ea typeface="+mj-ea"/>
                <a:cs typeface="+mj-cs"/>
                <a:sym typeface="Calibri"/>
              </a:rPr>
              <a:t>Ökad hockeykunskap</a:t>
            </a:r>
          </a:p>
          <a:p>
            <a:pPr algn="ctr">
              <a:defRPr/>
            </a:pPr>
            <a:r>
              <a:rPr lang="sv-SE" sz="1200" b="1" dirty="0">
                <a:latin typeface="+mj-lt"/>
                <a:ea typeface="+mj-ea"/>
                <a:cs typeface="+mj-cs"/>
              </a:rPr>
              <a:t>Effektivare utveckling</a:t>
            </a:r>
          </a:p>
          <a:p>
            <a:pPr algn="ctr">
              <a:defRPr/>
            </a:pPr>
            <a:r>
              <a:rPr lang="sv-SE" sz="1200" b="1" dirty="0">
                <a:latin typeface="+mj-lt"/>
                <a:ea typeface="+mj-ea"/>
                <a:cs typeface="+mj-cs"/>
                <a:sym typeface="Calibri"/>
              </a:rPr>
              <a:t>Bättre spelare</a:t>
            </a:r>
          </a:p>
        </p:txBody>
      </p:sp>
      <p:sp>
        <p:nvSpPr>
          <p:cNvPr id="33" name="Vänsterböjd 32">
            <a:extLst>
              <a:ext uri="{FF2B5EF4-FFF2-40B4-BE49-F238E27FC236}">
                <a16:creationId xmlns:a16="http://schemas.microsoft.com/office/drawing/2014/main" id="{C6D3B1FD-19D5-4708-8D62-BD897F4CCD51}"/>
              </a:ext>
            </a:extLst>
          </p:cNvPr>
          <p:cNvSpPr/>
          <p:nvPr/>
        </p:nvSpPr>
        <p:spPr>
          <a:xfrm rot="9097541">
            <a:off x="3490269" y="4029219"/>
            <a:ext cx="391571" cy="1571080"/>
          </a:xfrm>
          <a:prstGeom prst="curvedLeftArrow">
            <a:avLst>
              <a:gd name="adj1" fmla="val 7722"/>
              <a:gd name="adj2" fmla="val 50000"/>
              <a:gd name="adj3" fmla="val 25000"/>
            </a:avLst>
          </a:prstGeom>
          <a:solidFill>
            <a:srgbClr val="0000FF"/>
          </a:solidFill>
          <a:ln w="25400" cap="flat">
            <a:solidFill>
              <a:srgbClr val="0000F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48F12189-FED4-414A-9764-901F4F6FA1AE}"/>
              </a:ext>
            </a:extLst>
          </p:cNvPr>
          <p:cNvSpPr txBox="1"/>
          <p:nvPr/>
        </p:nvSpPr>
        <p:spPr>
          <a:xfrm>
            <a:off x="3497045" y="4862046"/>
            <a:ext cx="855773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>
              <a:defRPr/>
            </a:pPr>
            <a:r>
              <a:rPr lang="sv-SE" sz="1200" b="1" dirty="0"/>
              <a:t>Isträning</a:t>
            </a:r>
            <a:endParaRPr lang="sv-SE" sz="1200" b="1" dirty="0"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C16DAE04-031C-4F84-8F99-FF42A08A6E9E}"/>
              </a:ext>
            </a:extLst>
          </p:cNvPr>
          <p:cNvSpPr txBox="1"/>
          <p:nvPr/>
        </p:nvSpPr>
        <p:spPr>
          <a:xfrm>
            <a:off x="3869044" y="2557108"/>
            <a:ext cx="855773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>
              <a:defRPr/>
            </a:pPr>
            <a:r>
              <a:rPr lang="sv-SE" sz="3200" b="1" dirty="0">
                <a:latin typeface="+mj-lt"/>
                <a:ea typeface="+mj-ea"/>
                <a:cs typeface="+mj-cs"/>
                <a:sym typeface="Calibri"/>
              </a:rPr>
              <a:t>*</a:t>
            </a:r>
            <a:r>
              <a:rPr lang="sv-SE" sz="32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)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8C74D5EA-4DD7-49F1-B36D-420B8A2E7EB5}"/>
              </a:ext>
            </a:extLst>
          </p:cNvPr>
          <p:cNvSpPr txBox="1"/>
          <p:nvPr/>
        </p:nvSpPr>
        <p:spPr>
          <a:xfrm>
            <a:off x="3275143" y="1925802"/>
            <a:ext cx="855773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>
              <a:defRPr/>
            </a:pPr>
            <a:r>
              <a:rPr lang="sv-SE" sz="3200" b="1" dirty="0">
                <a:latin typeface="+mj-lt"/>
                <a:ea typeface="+mj-ea"/>
                <a:cs typeface="+mj-cs"/>
                <a:sym typeface="Calibri"/>
              </a:rPr>
              <a:t>*</a:t>
            </a:r>
            <a:r>
              <a:rPr lang="sv-SE" sz="32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)</a:t>
            </a:r>
          </a:p>
        </p:txBody>
      </p:sp>
      <p:sp>
        <p:nvSpPr>
          <p:cNvPr id="35871" name="Rubrik 1">
            <a:extLst>
              <a:ext uri="{FF2B5EF4-FFF2-40B4-BE49-F238E27FC236}">
                <a16:creationId xmlns:a16="http://schemas.microsoft.com/office/drawing/2014/main" id="{C1AB81B3-0A7D-4934-A976-C1E360AE0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5862638"/>
            <a:ext cx="8229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82638" indent="-325438">
              <a:spcBef>
                <a:spcPts val="700"/>
              </a:spcBef>
              <a:buSzPct val="100000"/>
              <a:buFont typeface="Arial" panose="020B0604020202020204" pitchFamily="34" charset="0"/>
              <a:buChar char="–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219200" indent="-3048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736725" indent="-365125">
              <a:spcBef>
                <a:spcPts val="700"/>
              </a:spcBef>
              <a:buSzPct val="100000"/>
              <a:buFont typeface="Arial" panose="020B0604020202020204" pitchFamily="34" charset="0"/>
              <a:buChar char="–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235200" indent="-406400">
              <a:spcBef>
                <a:spcPts val="700"/>
              </a:spcBef>
              <a:buSzPct val="100000"/>
              <a:buFont typeface="Arial" panose="020B0604020202020204" pitchFamily="34" charset="0"/>
              <a:buChar char="»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692400" indent="-406400" defTabSz="4572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3149600" indent="-406400" defTabSz="4572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606800" indent="-406400" defTabSz="4572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4064000" indent="-406400" defTabSz="457200" eaLnBrk="0" fontAlgn="base" hangingPunct="0">
              <a:spcBef>
                <a:spcPts val="7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sv-SE" altLang="sv-SE" sz="2400" b="1" i="1" dirty="0">
                <a:solidFill>
                  <a:schemeClr val="tx1"/>
                </a:solidFill>
              </a:rPr>
              <a:t> *) KVALITÉ PÅ FEEDBACKEN - KVALITÉ PÅ TRÄNINGEN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DC0A01C5-A46F-4051-9527-B78AEC041B58}"/>
              </a:ext>
            </a:extLst>
          </p:cNvPr>
          <p:cNvSpPr txBox="1"/>
          <p:nvPr/>
        </p:nvSpPr>
        <p:spPr>
          <a:xfrm>
            <a:off x="5107969" y="990370"/>
            <a:ext cx="855773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>
              <a:defRPr/>
            </a:pPr>
            <a:r>
              <a:rPr lang="sv-SE" sz="1200" b="1" dirty="0">
                <a:latin typeface="+mj-lt"/>
                <a:ea typeface="+mj-ea"/>
                <a:cs typeface="+mj-cs"/>
                <a:sym typeface="Calibri"/>
              </a:rPr>
              <a:t>Matchen</a:t>
            </a:r>
          </a:p>
        </p:txBody>
      </p:sp>
      <p:sp>
        <p:nvSpPr>
          <p:cNvPr id="36" name="Vänsterböjd 20">
            <a:extLst>
              <a:ext uri="{FF2B5EF4-FFF2-40B4-BE49-F238E27FC236}">
                <a16:creationId xmlns:a16="http://schemas.microsoft.com/office/drawing/2014/main" id="{020D5DA6-806F-43DC-9338-1D8B69BFAEB8}"/>
              </a:ext>
            </a:extLst>
          </p:cNvPr>
          <p:cNvSpPr/>
          <p:nvPr/>
        </p:nvSpPr>
        <p:spPr>
          <a:xfrm rot="16678579">
            <a:off x="6195437" y="-789875"/>
            <a:ext cx="590423" cy="4002022"/>
          </a:xfrm>
          <a:prstGeom prst="curvedLeftArrow">
            <a:avLst>
              <a:gd name="adj1" fmla="val 6285"/>
              <a:gd name="adj2" fmla="val 63215"/>
              <a:gd name="adj3" fmla="val 34373"/>
            </a:avLst>
          </a:prstGeom>
          <a:solidFill>
            <a:srgbClr val="0000FF"/>
          </a:solidFill>
          <a:ln w="25400" cap="flat">
            <a:solidFill>
              <a:srgbClr val="0000FF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9593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3">
            <a:extLst>
              <a:ext uri="{FF2B5EF4-FFF2-40B4-BE49-F238E27FC236}">
                <a16:creationId xmlns:a16="http://schemas.microsoft.com/office/drawing/2014/main" id="{19550993-927B-4286-9955-200DD0B0B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81" y="331097"/>
            <a:ext cx="15843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CAB65AC3-E0B1-4F89-85E1-474797944D79}"/>
              </a:ext>
            </a:extLst>
          </p:cNvPr>
          <p:cNvSpPr txBox="1"/>
          <p:nvPr/>
        </p:nvSpPr>
        <p:spPr>
          <a:xfrm>
            <a:off x="1411357" y="331097"/>
            <a:ext cx="93692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 err="1"/>
              <a:t>Ispassets</a:t>
            </a:r>
            <a:r>
              <a:rPr lang="sv-SE" sz="4800" dirty="0"/>
              <a:t> ”goda vanor”</a:t>
            </a:r>
          </a:p>
          <a:p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15935EA9-7D42-4368-9AF8-B3835896C071}"/>
              </a:ext>
            </a:extLst>
          </p:cNvPr>
          <p:cNvSpPr txBox="1"/>
          <p:nvPr/>
        </p:nvSpPr>
        <p:spPr>
          <a:xfrm>
            <a:off x="647078" y="1202634"/>
            <a:ext cx="91883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Planera </a:t>
            </a:r>
            <a:r>
              <a:rPr lang="sv-SE" b="1" i="1" dirty="0" err="1"/>
              <a:t>ispassen</a:t>
            </a:r>
            <a:r>
              <a:rPr lang="sv-SE" b="1" i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Gå igenom </a:t>
            </a:r>
            <a:r>
              <a:rPr lang="sv-SE" b="1" i="1" dirty="0" err="1"/>
              <a:t>ispasset</a:t>
            </a:r>
            <a:r>
              <a:rPr lang="sv-SE" b="1" i="1" dirty="0"/>
              <a:t> innan träningen. Syftet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Aktivitet på isen (undvik långa köer, använd stationsträningsmetodik)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Ge korta instruktioner på isen. Detaljer att tänka på..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Öva, ge feedback, öva. Korrigera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Var glad! Se alla! Prata med alla! Ge beröm för prestationer och uppmuntra barnen att försöka ge 100%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DRIV övningarna. Var aktiv &amp; visa engagemang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Spela klart i övningarna (returer och </a:t>
            </a:r>
            <a:r>
              <a:rPr lang="sv-SE" b="1" i="1" dirty="0" err="1"/>
              <a:t>skymmare</a:t>
            </a:r>
            <a:r>
              <a:rPr lang="sv-SE" b="1" i="1" dirty="0"/>
              <a:t> = </a:t>
            </a:r>
            <a:r>
              <a:rPr lang="sv-SE" b="1" i="1" dirty="0" err="1"/>
              <a:t>stressare</a:t>
            </a:r>
            <a:r>
              <a:rPr lang="sv-SE" b="1" i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Tävla på träningen, var flexibel och lyssna på spelare, nivåanpassa.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Yngre barn kan lära av äldre, barn lär sig genom att ”härma”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Spela mycket!!! Smålagsspel finns i många roliga varianter!!!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231888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3">
            <a:extLst>
              <a:ext uri="{FF2B5EF4-FFF2-40B4-BE49-F238E27FC236}">
                <a16:creationId xmlns:a16="http://schemas.microsoft.com/office/drawing/2014/main" id="{19550993-927B-4286-9955-200DD0B0B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81" y="331097"/>
            <a:ext cx="15843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CAB65AC3-E0B1-4F89-85E1-474797944D79}"/>
              </a:ext>
            </a:extLst>
          </p:cNvPr>
          <p:cNvSpPr txBox="1"/>
          <p:nvPr/>
        </p:nvSpPr>
        <p:spPr>
          <a:xfrm>
            <a:off x="647078" y="247969"/>
            <a:ext cx="93692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/>
              <a:t>De 5 tekniska grunderna</a:t>
            </a:r>
          </a:p>
          <a:p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15935EA9-7D42-4368-9AF8-B3835896C071}"/>
              </a:ext>
            </a:extLst>
          </p:cNvPr>
          <p:cNvSpPr txBox="1"/>
          <p:nvPr/>
        </p:nvSpPr>
        <p:spPr>
          <a:xfrm>
            <a:off x="647078" y="1202634"/>
            <a:ext cx="91883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SKRIDSKOÅKNING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KLUBBTEKNIK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PASSNING / MOTTAGNING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SKOTT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NÄRKAMPSSPEL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endParaRPr lang="sv-SE" b="1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0BADACB6-D32E-4568-ABC7-900F242AEB86}"/>
              </a:ext>
            </a:extLst>
          </p:cNvPr>
          <p:cNvSpPr txBox="1"/>
          <p:nvPr/>
        </p:nvSpPr>
        <p:spPr>
          <a:xfrm>
            <a:off x="659400" y="2875002"/>
            <a:ext cx="93692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/>
              <a:t>Spelförståelse</a:t>
            </a:r>
          </a:p>
          <a:p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8468F269-5598-497C-BEBC-AD364D19AF1F}"/>
              </a:ext>
            </a:extLst>
          </p:cNvPr>
          <p:cNvSpPr txBox="1"/>
          <p:nvPr/>
        </p:nvSpPr>
        <p:spPr>
          <a:xfrm>
            <a:off x="647078" y="3787957"/>
            <a:ext cx="918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Åka rätt, vara på rätt plats på banan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Vill vara kreativa, vill-våga-prova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Vill vara aktiv med puck –hitta snabba passningar. Utan puck-alltid söka spelbarhet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616938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3">
            <a:extLst>
              <a:ext uri="{FF2B5EF4-FFF2-40B4-BE49-F238E27FC236}">
                <a16:creationId xmlns:a16="http://schemas.microsoft.com/office/drawing/2014/main" id="{19550993-927B-4286-9955-200DD0B0B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81" y="331097"/>
            <a:ext cx="15843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CAB65AC3-E0B1-4F89-85E1-474797944D79}"/>
              </a:ext>
            </a:extLst>
          </p:cNvPr>
          <p:cNvSpPr txBox="1"/>
          <p:nvPr/>
        </p:nvSpPr>
        <p:spPr>
          <a:xfrm>
            <a:off x="2949007" y="962612"/>
            <a:ext cx="57437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/>
              <a:t>De fyra rollerna</a:t>
            </a:r>
          </a:p>
          <a:p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15935EA9-7D42-4368-9AF8-B3835896C071}"/>
              </a:ext>
            </a:extLst>
          </p:cNvPr>
          <p:cNvSpPr txBox="1"/>
          <p:nvPr/>
        </p:nvSpPr>
        <p:spPr>
          <a:xfrm>
            <a:off x="647078" y="1202634"/>
            <a:ext cx="918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endParaRPr lang="sv-SE" b="1" dirty="0"/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A19C261B-C6AF-4165-9F28-17C9B4663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2558" y="2259792"/>
            <a:ext cx="3200400" cy="963612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 defTabSz="9144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sv-SE" b="1" dirty="0">
                <a:latin typeface="Calibri"/>
                <a:ea typeface="+mn-ea"/>
              </a:rPr>
              <a:t>FÖRSVARARE MOT</a:t>
            </a:r>
            <a:br>
              <a:rPr lang="sv-SE" b="1" dirty="0">
                <a:latin typeface="Calibri"/>
                <a:ea typeface="+mn-ea"/>
              </a:rPr>
            </a:br>
            <a:r>
              <a:rPr lang="sv-SE" b="1" dirty="0">
                <a:latin typeface="Calibri"/>
                <a:ea typeface="+mn-ea"/>
              </a:rPr>
              <a:t> PUCKFÖRARE </a:t>
            </a:r>
          </a:p>
        </p:txBody>
      </p:sp>
      <p:sp>
        <p:nvSpPr>
          <p:cNvPr id="10" name="AutoShape 5">
            <a:extLst>
              <a:ext uri="{FF2B5EF4-FFF2-40B4-BE49-F238E27FC236}">
                <a16:creationId xmlns:a16="http://schemas.microsoft.com/office/drawing/2014/main" id="{4BBCE2E5-5215-4E10-A4A1-104F89B60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357" y="2284398"/>
            <a:ext cx="3048000" cy="914400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sv-SE" sz="1800" b="1" dirty="0">
                <a:latin typeface="Arial" panose="020B0604020202020204" pitchFamily="34" charset="0"/>
              </a:rPr>
              <a:t>ANFALLARE MED PUCK</a:t>
            </a:r>
          </a:p>
        </p:txBody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01D8A30A-7EF8-403C-A0AD-0C6DBBB7E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357" y="3997838"/>
            <a:ext cx="3048000" cy="914400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sv-SE" sz="1800" b="1" dirty="0">
                <a:latin typeface="Arial" panose="020B0604020202020204" pitchFamily="34" charset="0"/>
              </a:rPr>
              <a:t>ANFALLARE UTAN PUCK</a:t>
            </a:r>
          </a:p>
        </p:txBody>
      </p:sp>
      <p:sp>
        <p:nvSpPr>
          <p:cNvPr id="12" name="AutoShape 8">
            <a:extLst>
              <a:ext uri="{FF2B5EF4-FFF2-40B4-BE49-F238E27FC236}">
                <a16:creationId xmlns:a16="http://schemas.microsoft.com/office/drawing/2014/main" id="{AAD8E98D-ADCC-4F6B-9CE7-3A0DDEECE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2615" y="3926400"/>
            <a:ext cx="3200400" cy="985838"/>
          </a:xfrm>
          <a:prstGeom prst="flowChartMagneticDisk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 defTabSz="9144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sv-SE" b="1" dirty="0">
                <a:latin typeface="Calibri"/>
                <a:ea typeface="+mn-ea"/>
              </a:rPr>
              <a:t>FÖRSVARARE MOT </a:t>
            </a:r>
            <a:br>
              <a:rPr lang="sv-SE" b="1" dirty="0">
                <a:latin typeface="Calibri"/>
                <a:ea typeface="+mn-ea"/>
              </a:rPr>
            </a:br>
            <a:r>
              <a:rPr lang="sv-SE" b="1" dirty="0">
                <a:latin typeface="Calibri"/>
                <a:ea typeface="+mn-ea"/>
              </a:rPr>
              <a:t>ICKE PUCKFÖRARE</a:t>
            </a:r>
          </a:p>
        </p:txBody>
      </p:sp>
      <p:sp>
        <p:nvSpPr>
          <p:cNvPr id="13" name="AutoShape 12">
            <a:extLst>
              <a:ext uri="{FF2B5EF4-FFF2-40B4-BE49-F238E27FC236}">
                <a16:creationId xmlns:a16="http://schemas.microsoft.com/office/drawing/2014/main" id="{8F9EE7A6-CE3E-4B5F-9EBC-4B7D91B85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6857" y="2673103"/>
            <a:ext cx="838200" cy="228600"/>
          </a:xfrm>
          <a:prstGeom prst="leftRightArrow">
            <a:avLst>
              <a:gd name="adj1" fmla="val 50000"/>
              <a:gd name="adj2" fmla="val 73333"/>
            </a:avLst>
          </a:prstGeom>
          <a:gradFill rotWithShape="1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AutoShape 12">
            <a:extLst>
              <a:ext uri="{FF2B5EF4-FFF2-40B4-BE49-F238E27FC236}">
                <a16:creationId xmlns:a16="http://schemas.microsoft.com/office/drawing/2014/main" id="{F41D28DC-35A3-4493-A231-CF59F289A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662" y="4305019"/>
            <a:ext cx="838200" cy="228600"/>
          </a:xfrm>
          <a:prstGeom prst="leftRightArrow">
            <a:avLst>
              <a:gd name="adj1" fmla="val 50000"/>
              <a:gd name="adj2" fmla="val 73333"/>
            </a:avLst>
          </a:prstGeom>
          <a:gradFill rotWithShape="1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id="{9F0A5853-E6FA-4F87-87BE-91E820C00C7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656380" y="3461827"/>
            <a:ext cx="705131" cy="260507"/>
          </a:xfrm>
          <a:prstGeom prst="leftRightArrow">
            <a:avLst>
              <a:gd name="adj1" fmla="val 50000"/>
              <a:gd name="adj2" fmla="val 73333"/>
            </a:avLst>
          </a:prstGeom>
          <a:gradFill rotWithShape="1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" name="AutoShape 12">
            <a:extLst>
              <a:ext uri="{FF2B5EF4-FFF2-40B4-BE49-F238E27FC236}">
                <a16:creationId xmlns:a16="http://schemas.microsoft.com/office/drawing/2014/main" id="{EAC2A206-64BA-4E5A-9A58-EA420C7FEB4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11457" y="3496812"/>
            <a:ext cx="705131" cy="260507"/>
          </a:xfrm>
          <a:prstGeom prst="leftRightArrow">
            <a:avLst>
              <a:gd name="adj1" fmla="val 50000"/>
              <a:gd name="adj2" fmla="val 73333"/>
            </a:avLst>
          </a:prstGeom>
          <a:gradFill rotWithShape="1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" name="AutoShape 12">
            <a:extLst>
              <a:ext uri="{FF2B5EF4-FFF2-40B4-BE49-F238E27FC236}">
                <a16:creationId xmlns:a16="http://schemas.microsoft.com/office/drawing/2014/main" id="{ACAAF11D-A116-4852-947B-7494FDA1ABBF}"/>
              </a:ext>
            </a:extLst>
          </p:cNvPr>
          <p:cNvSpPr>
            <a:spLocks noChangeArrowheads="1"/>
          </p:cNvSpPr>
          <p:nvPr/>
        </p:nvSpPr>
        <p:spPr bwMode="auto">
          <a:xfrm rot="7722533">
            <a:off x="4520391" y="3473332"/>
            <a:ext cx="1299446" cy="340594"/>
          </a:xfrm>
          <a:prstGeom prst="leftRightArrow">
            <a:avLst>
              <a:gd name="adj1" fmla="val 50000"/>
              <a:gd name="adj2" fmla="val 73333"/>
            </a:avLst>
          </a:prstGeom>
          <a:gradFill rotWithShape="1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" name="AutoShape 12">
            <a:extLst>
              <a:ext uri="{FF2B5EF4-FFF2-40B4-BE49-F238E27FC236}">
                <a16:creationId xmlns:a16="http://schemas.microsoft.com/office/drawing/2014/main" id="{C92879AC-9C64-40A1-9771-B850111DCD8C}"/>
              </a:ext>
            </a:extLst>
          </p:cNvPr>
          <p:cNvSpPr>
            <a:spLocks noChangeArrowheads="1"/>
          </p:cNvSpPr>
          <p:nvPr/>
        </p:nvSpPr>
        <p:spPr bwMode="auto">
          <a:xfrm rot="2542474">
            <a:off x="4522349" y="3456768"/>
            <a:ext cx="1343341" cy="340594"/>
          </a:xfrm>
          <a:prstGeom prst="leftRightArrow">
            <a:avLst>
              <a:gd name="adj1" fmla="val 50000"/>
              <a:gd name="adj2" fmla="val 73333"/>
            </a:avLst>
          </a:prstGeom>
          <a:gradFill rotWithShape="1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D6A27647-D18C-418E-A095-BC30AEA3919A}"/>
              </a:ext>
            </a:extLst>
          </p:cNvPr>
          <p:cNvSpPr txBox="1"/>
          <p:nvPr/>
        </p:nvSpPr>
        <p:spPr>
          <a:xfrm>
            <a:off x="1545043" y="5188075"/>
            <a:ext cx="91883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Varje spelvändning innebär att spelarna intar en ny roll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250-350 spelvändningar per match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i="1" dirty="0"/>
              <a:t>En bra spelare kan växla och hantera alla rollerna!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endParaRPr lang="sv-SE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61439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3">
            <a:extLst>
              <a:ext uri="{FF2B5EF4-FFF2-40B4-BE49-F238E27FC236}">
                <a16:creationId xmlns:a16="http://schemas.microsoft.com/office/drawing/2014/main" id="{19550993-927B-4286-9955-200DD0B0B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81" y="331097"/>
            <a:ext cx="15843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CAB65AC3-E0B1-4F89-85E1-474797944D79}"/>
              </a:ext>
            </a:extLst>
          </p:cNvPr>
          <p:cNvSpPr txBox="1"/>
          <p:nvPr/>
        </p:nvSpPr>
        <p:spPr>
          <a:xfrm>
            <a:off x="1411357" y="331097"/>
            <a:ext cx="93692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/>
              <a:t>Träningsplanering</a:t>
            </a:r>
          </a:p>
          <a:p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15935EA9-7D42-4368-9AF8-B3835896C071}"/>
              </a:ext>
            </a:extLst>
          </p:cNvPr>
          <p:cNvSpPr txBox="1"/>
          <p:nvPr/>
        </p:nvSpPr>
        <p:spPr>
          <a:xfrm>
            <a:off x="647078" y="1202634"/>
            <a:ext cx="918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Dela in säsongsplanering i olika ”faser” tre-fyra olika fokusområden.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</p:txBody>
      </p:sp>
      <p:sp>
        <p:nvSpPr>
          <p:cNvPr id="2" name="Pil: höger 1">
            <a:extLst>
              <a:ext uri="{FF2B5EF4-FFF2-40B4-BE49-F238E27FC236}">
                <a16:creationId xmlns:a16="http://schemas.microsoft.com/office/drawing/2014/main" id="{F383EB02-0A54-4389-8A25-FDAAA74FE7BB}"/>
              </a:ext>
            </a:extLst>
          </p:cNvPr>
          <p:cNvSpPr/>
          <p:nvPr/>
        </p:nvSpPr>
        <p:spPr>
          <a:xfrm>
            <a:off x="2244437" y="2441576"/>
            <a:ext cx="2137558" cy="1428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1174AC2-6B9E-4BCD-98F6-3718AFAAC33B}"/>
              </a:ext>
            </a:extLst>
          </p:cNvPr>
          <p:cNvSpPr txBox="1"/>
          <p:nvPr/>
        </p:nvSpPr>
        <p:spPr>
          <a:xfrm>
            <a:off x="415636" y="2997501"/>
            <a:ext cx="235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Säsongsplanering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6125B6FC-C871-4DA5-96FB-FAA777C27E05}"/>
              </a:ext>
            </a:extLst>
          </p:cNvPr>
          <p:cNvSpPr txBox="1"/>
          <p:nvPr/>
        </p:nvSpPr>
        <p:spPr>
          <a:xfrm>
            <a:off x="4595751" y="2932319"/>
            <a:ext cx="235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Månadsplanering</a:t>
            </a:r>
          </a:p>
        </p:txBody>
      </p:sp>
      <p:sp>
        <p:nvSpPr>
          <p:cNvPr id="9" name="Pil: höger 8">
            <a:extLst>
              <a:ext uri="{FF2B5EF4-FFF2-40B4-BE49-F238E27FC236}">
                <a16:creationId xmlns:a16="http://schemas.microsoft.com/office/drawing/2014/main" id="{A6B7BE07-D578-4625-9B89-5624043EE544}"/>
              </a:ext>
            </a:extLst>
          </p:cNvPr>
          <p:cNvSpPr/>
          <p:nvPr/>
        </p:nvSpPr>
        <p:spPr>
          <a:xfrm>
            <a:off x="6470073" y="2438607"/>
            <a:ext cx="2137558" cy="1428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6EF71BA0-F5C9-4190-B44A-27CF7698A690}"/>
              </a:ext>
            </a:extLst>
          </p:cNvPr>
          <p:cNvSpPr txBox="1"/>
          <p:nvPr/>
        </p:nvSpPr>
        <p:spPr>
          <a:xfrm>
            <a:off x="8821387" y="2945709"/>
            <a:ext cx="235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Veckoplanering</a:t>
            </a: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A7E922C3-EA79-4A41-9388-8B795E072BF2}"/>
              </a:ext>
            </a:extLst>
          </p:cNvPr>
          <p:cNvSpPr/>
          <p:nvPr/>
        </p:nvSpPr>
        <p:spPr>
          <a:xfrm>
            <a:off x="1163782" y="4398922"/>
            <a:ext cx="2351314" cy="1443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Fas 1 </a:t>
            </a:r>
          </a:p>
          <a:p>
            <a:pPr algn="ctr"/>
            <a:r>
              <a:rPr lang="sv-SE" dirty="0"/>
              <a:t>Utvalt</a:t>
            </a:r>
          </a:p>
          <a:p>
            <a:pPr algn="ctr"/>
            <a:r>
              <a:rPr lang="sv-SE" dirty="0"/>
              <a:t>Fokusområde</a:t>
            </a:r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A510FC9C-DC61-40B4-8B9B-63FBD7647B09}"/>
              </a:ext>
            </a:extLst>
          </p:cNvPr>
          <p:cNvSpPr/>
          <p:nvPr/>
        </p:nvSpPr>
        <p:spPr>
          <a:xfrm>
            <a:off x="3420094" y="4401447"/>
            <a:ext cx="2351314" cy="1443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Fas 2</a:t>
            </a:r>
          </a:p>
          <a:p>
            <a:pPr algn="ctr"/>
            <a:r>
              <a:rPr lang="sv-SE" dirty="0"/>
              <a:t>Utvalt</a:t>
            </a:r>
          </a:p>
          <a:p>
            <a:pPr algn="ctr"/>
            <a:r>
              <a:rPr lang="sv-SE" dirty="0"/>
              <a:t>Fokusområde</a:t>
            </a:r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105AD965-FFD2-45ED-9818-DC224E84D5B7}"/>
              </a:ext>
            </a:extLst>
          </p:cNvPr>
          <p:cNvSpPr/>
          <p:nvPr/>
        </p:nvSpPr>
        <p:spPr>
          <a:xfrm>
            <a:off x="5676406" y="4398922"/>
            <a:ext cx="2351314" cy="1443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Fas 3</a:t>
            </a:r>
          </a:p>
          <a:p>
            <a:pPr algn="ctr"/>
            <a:r>
              <a:rPr lang="sv-SE" dirty="0"/>
              <a:t>Utvalt</a:t>
            </a:r>
          </a:p>
          <a:p>
            <a:pPr algn="ctr"/>
            <a:r>
              <a:rPr lang="sv-SE" dirty="0"/>
              <a:t>Fokusområde</a:t>
            </a:r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EE5DFF20-DE80-44F6-8500-20E56DAA327C}"/>
              </a:ext>
            </a:extLst>
          </p:cNvPr>
          <p:cNvSpPr/>
          <p:nvPr/>
        </p:nvSpPr>
        <p:spPr>
          <a:xfrm>
            <a:off x="7944594" y="4396397"/>
            <a:ext cx="2351314" cy="1443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Fas 4 </a:t>
            </a:r>
          </a:p>
          <a:p>
            <a:pPr algn="ctr"/>
            <a:r>
              <a:rPr lang="sv-SE" dirty="0"/>
              <a:t>Utvalt</a:t>
            </a:r>
          </a:p>
          <a:p>
            <a:pPr algn="ctr"/>
            <a:r>
              <a:rPr lang="sv-SE" dirty="0"/>
              <a:t>Fokusområde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B9EABDC1-DFA0-4257-86DC-3671B4127C3F}"/>
              </a:ext>
            </a:extLst>
          </p:cNvPr>
          <p:cNvSpPr txBox="1"/>
          <p:nvPr/>
        </p:nvSpPr>
        <p:spPr>
          <a:xfrm>
            <a:off x="1163782" y="3896171"/>
            <a:ext cx="235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Förberedande inför..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CFBADE48-DB34-488F-8CAB-7E159150D88C}"/>
              </a:ext>
            </a:extLst>
          </p:cNvPr>
          <p:cNvSpPr txBox="1"/>
          <p:nvPr/>
        </p:nvSpPr>
        <p:spPr>
          <a:xfrm>
            <a:off x="3443844" y="3893646"/>
            <a:ext cx="235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September - Oktober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1A00BFD4-7331-4F24-AC56-AECF0C3747BF}"/>
              </a:ext>
            </a:extLst>
          </p:cNvPr>
          <p:cNvSpPr txBox="1"/>
          <p:nvPr/>
        </p:nvSpPr>
        <p:spPr>
          <a:xfrm>
            <a:off x="5745679" y="3888375"/>
            <a:ext cx="235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November- februari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E91850E0-67E0-4CB0-A7F3-77D8509894CE}"/>
              </a:ext>
            </a:extLst>
          </p:cNvPr>
          <p:cNvSpPr txBox="1"/>
          <p:nvPr/>
        </p:nvSpPr>
        <p:spPr>
          <a:xfrm>
            <a:off x="8096993" y="3900533"/>
            <a:ext cx="235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Mars - April</a:t>
            </a:r>
          </a:p>
        </p:txBody>
      </p:sp>
    </p:spTree>
    <p:extLst>
      <p:ext uri="{BB962C8B-B14F-4D97-AF65-F5344CB8AC3E}">
        <p14:creationId xmlns:p14="http://schemas.microsoft.com/office/powerpoint/2010/main" val="2652427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>
            <a:extLst>
              <a:ext uri="{FF2B5EF4-FFF2-40B4-BE49-F238E27FC236}">
                <a16:creationId xmlns:a16="http://schemas.microsoft.com/office/drawing/2014/main" id="{309C2134-32CC-45C2-ADCF-1575AC57F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901" y="495300"/>
            <a:ext cx="69834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3600" u="sng" dirty="0">
                <a:latin typeface="Tahoma" panose="020B0604030504040204" pitchFamily="34" charset="0"/>
              </a:rPr>
              <a:t>MÅNADSPLANERING</a:t>
            </a:r>
          </a:p>
        </p:txBody>
      </p:sp>
      <p:sp>
        <p:nvSpPr>
          <p:cNvPr id="44037" name="Line 6">
            <a:extLst>
              <a:ext uri="{FF2B5EF4-FFF2-40B4-BE49-F238E27FC236}">
                <a16:creationId xmlns:a16="http://schemas.microsoft.com/office/drawing/2014/main" id="{299F8339-C46C-4570-A7C8-E15BFA05A7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465389"/>
            <a:ext cx="9144001" cy="26986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sv-SE"/>
          </a:p>
        </p:txBody>
      </p:sp>
      <p:sp>
        <p:nvSpPr>
          <p:cNvPr id="44040" name="Line 10">
            <a:extLst>
              <a:ext uri="{FF2B5EF4-FFF2-40B4-BE49-F238E27FC236}">
                <a16:creationId xmlns:a16="http://schemas.microsoft.com/office/drawing/2014/main" id="{B03B94AB-439D-4C3E-92A6-8F59EB66DD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0239" y="2130425"/>
            <a:ext cx="33337" cy="4292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44045" name="Text Box 15">
            <a:extLst>
              <a:ext uri="{FF2B5EF4-FFF2-40B4-BE49-F238E27FC236}">
                <a16:creationId xmlns:a16="http://schemas.microsoft.com/office/drawing/2014/main" id="{4C942D3C-B853-4B78-B2E3-FD6CBB908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3051" y="2174876"/>
            <a:ext cx="115252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1400">
                <a:latin typeface="Tahoma" panose="020B0604030504040204" pitchFamily="34" charset="0"/>
              </a:rPr>
              <a:t>VECKA </a:t>
            </a:r>
          </a:p>
        </p:txBody>
      </p:sp>
      <p:sp>
        <p:nvSpPr>
          <p:cNvPr id="44046" name="Text Box 17">
            <a:extLst>
              <a:ext uri="{FF2B5EF4-FFF2-40B4-BE49-F238E27FC236}">
                <a16:creationId xmlns:a16="http://schemas.microsoft.com/office/drawing/2014/main" id="{24D8BBB8-EA9E-4134-8D6D-C0734AD76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2157414"/>
            <a:ext cx="10810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1400" dirty="0">
                <a:latin typeface="Tahoma" panose="020B0604030504040204" pitchFamily="34" charset="0"/>
              </a:rPr>
              <a:t>VECKA</a:t>
            </a:r>
            <a:r>
              <a:rPr lang="sv-SE" altLang="sv-SE" sz="1400" b="1" dirty="0">
                <a:latin typeface="Tahoma" panose="020B0604030504040204" pitchFamily="34" charset="0"/>
              </a:rPr>
              <a:t> </a:t>
            </a:r>
            <a:r>
              <a:rPr lang="sv-SE" altLang="sv-SE" sz="1400" dirty="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44047" name="Text Box 19">
            <a:extLst>
              <a:ext uri="{FF2B5EF4-FFF2-40B4-BE49-F238E27FC236}">
                <a16:creationId xmlns:a16="http://schemas.microsoft.com/office/drawing/2014/main" id="{FE4481A8-4FCE-4C4E-AE4E-4942091CF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651" y="2157414"/>
            <a:ext cx="10191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1400" dirty="0">
                <a:latin typeface="Tahoma" panose="020B0604030504040204" pitchFamily="34" charset="0"/>
              </a:rPr>
              <a:t> VECKA </a:t>
            </a:r>
          </a:p>
        </p:txBody>
      </p:sp>
      <p:sp>
        <p:nvSpPr>
          <p:cNvPr id="44048" name="Text Box 20">
            <a:extLst>
              <a:ext uri="{FF2B5EF4-FFF2-40B4-BE49-F238E27FC236}">
                <a16:creationId xmlns:a16="http://schemas.microsoft.com/office/drawing/2014/main" id="{5B79121C-7F3B-4CC1-8288-3865B6547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9588" y="2170114"/>
            <a:ext cx="10096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1400">
                <a:latin typeface="Tahoma" panose="020B0604030504040204" pitchFamily="34" charset="0"/>
              </a:rPr>
              <a:t>VECKA </a:t>
            </a:r>
          </a:p>
        </p:txBody>
      </p:sp>
      <p:sp>
        <p:nvSpPr>
          <p:cNvPr id="44049" name="Text Box 21">
            <a:extLst>
              <a:ext uri="{FF2B5EF4-FFF2-40B4-BE49-F238E27FC236}">
                <a16:creationId xmlns:a16="http://schemas.microsoft.com/office/drawing/2014/main" id="{FEFCE9F6-6163-499E-9F28-AFBB9AF61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81300"/>
            <a:ext cx="977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1400">
                <a:latin typeface="Tahoma" panose="020B0604030504040204" pitchFamily="34" charset="0"/>
              </a:rPr>
              <a:t>Aktiviteter</a:t>
            </a:r>
          </a:p>
        </p:txBody>
      </p:sp>
      <p:sp>
        <p:nvSpPr>
          <p:cNvPr id="44050" name="Text Box 22">
            <a:extLst>
              <a:ext uri="{FF2B5EF4-FFF2-40B4-BE49-F238E27FC236}">
                <a16:creationId xmlns:a16="http://schemas.microsoft.com/office/drawing/2014/main" id="{22126A90-F0D8-4932-AC55-CAE49ABBD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4508500"/>
            <a:ext cx="900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1400">
                <a:latin typeface="Tahoma" panose="020B0604030504040204" pitchFamily="34" charset="0"/>
              </a:rPr>
              <a:t>Innehåll</a:t>
            </a:r>
          </a:p>
        </p:txBody>
      </p:sp>
      <p:sp>
        <p:nvSpPr>
          <p:cNvPr id="44051" name="Text Box 23">
            <a:extLst>
              <a:ext uri="{FF2B5EF4-FFF2-40B4-BE49-F238E27FC236}">
                <a16:creationId xmlns:a16="http://schemas.microsoft.com/office/drawing/2014/main" id="{D8320D6D-B3A8-477E-BB47-DEB5FFB7C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3376" y="5822950"/>
            <a:ext cx="900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1400">
                <a:latin typeface="Tahoma" panose="020B0604030504040204" pitchFamily="34" charset="0"/>
              </a:rPr>
              <a:t>Övrigt</a:t>
            </a:r>
          </a:p>
        </p:txBody>
      </p:sp>
      <p:sp>
        <p:nvSpPr>
          <p:cNvPr id="44052" name="Line 24">
            <a:extLst>
              <a:ext uri="{FF2B5EF4-FFF2-40B4-BE49-F238E27FC236}">
                <a16:creationId xmlns:a16="http://schemas.microsoft.com/office/drawing/2014/main" id="{76E91969-A704-406C-B03F-92DD91BFE5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644900"/>
            <a:ext cx="9144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44053" name="Line 25">
            <a:extLst>
              <a:ext uri="{FF2B5EF4-FFF2-40B4-BE49-F238E27FC236}">
                <a16:creationId xmlns:a16="http://schemas.microsoft.com/office/drawing/2014/main" id="{E12144D1-6D16-481A-B135-5A085B69C7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573463"/>
            <a:ext cx="9144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44054" name="Line 26">
            <a:extLst>
              <a:ext uri="{FF2B5EF4-FFF2-40B4-BE49-F238E27FC236}">
                <a16:creationId xmlns:a16="http://schemas.microsoft.com/office/drawing/2014/main" id="{266806EB-EF9C-4B36-9931-905614B725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589588"/>
            <a:ext cx="9144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44055" name="textruta 1">
            <a:extLst>
              <a:ext uri="{FF2B5EF4-FFF2-40B4-BE49-F238E27FC236}">
                <a16:creationId xmlns:a16="http://schemas.microsoft.com/office/drawing/2014/main" id="{2AFA51A8-CEE4-4B72-BBE1-5F5DB2F5F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0663" y="2184401"/>
            <a:ext cx="1008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1400">
                <a:latin typeface="Tahoma" panose="020B0604030504040204" pitchFamily="34" charset="0"/>
              </a:rPr>
              <a:t>VECKA </a:t>
            </a:r>
          </a:p>
        </p:txBody>
      </p:sp>
      <p:sp>
        <p:nvSpPr>
          <p:cNvPr id="44056" name="textruta 1">
            <a:extLst>
              <a:ext uri="{FF2B5EF4-FFF2-40B4-BE49-F238E27FC236}">
                <a16:creationId xmlns:a16="http://schemas.microsoft.com/office/drawing/2014/main" id="{1908FB2E-6341-4931-B947-4921E657A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5563" y="2174876"/>
            <a:ext cx="1008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1400">
                <a:latin typeface="Tahoma" panose="020B0604030504040204" pitchFamily="34" charset="0"/>
              </a:rPr>
              <a:t>VECKA </a:t>
            </a:r>
          </a:p>
        </p:txBody>
      </p:sp>
      <p:sp>
        <p:nvSpPr>
          <p:cNvPr id="24" name="Line 13">
            <a:extLst>
              <a:ext uri="{FF2B5EF4-FFF2-40B4-BE49-F238E27FC236}">
                <a16:creationId xmlns:a16="http://schemas.microsoft.com/office/drawing/2014/main" id="{F9C458C5-755C-444E-85D9-15F316A082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40405" y="2184401"/>
            <a:ext cx="0" cy="43830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25" name="Line 13">
            <a:extLst>
              <a:ext uri="{FF2B5EF4-FFF2-40B4-BE49-F238E27FC236}">
                <a16:creationId xmlns:a16="http://schemas.microsoft.com/office/drawing/2014/main" id="{709A469B-4AD0-499B-9A60-49A1915A0F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46790" y="2184401"/>
            <a:ext cx="0" cy="43830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26" name="Line 13">
            <a:extLst>
              <a:ext uri="{FF2B5EF4-FFF2-40B4-BE49-F238E27FC236}">
                <a16:creationId xmlns:a16="http://schemas.microsoft.com/office/drawing/2014/main" id="{21FCE8E7-3451-4D18-962A-B2DDFEFDA8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10572" y="2170114"/>
            <a:ext cx="0" cy="43830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28" name="Line 13">
            <a:extLst>
              <a:ext uri="{FF2B5EF4-FFF2-40B4-BE49-F238E27FC236}">
                <a16:creationId xmlns:a16="http://schemas.microsoft.com/office/drawing/2014/main" id="{DCC902CB-A9E0-4DCB-9718-331AC8BB29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6283" y="2184401"/>
            <a:ext cx="0" cy="43830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A7C94C40-2A4C-4278-B340-3A1BFDB5D5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43724" y="2184401"/>
            <a:ext cx="0" cy="43830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2A1686F-50CC-40D0-865C-84B07BFA303E}"/>
              </a:ext>
            </a:extLst>
          </p:cNvPr>
          <p:cNvSpPr/>
          <p:nvPr/>
        </p:nvSpPr>
        <p:spPr>
          <a:xfrm>
            <a:off x="2466109" y="2170212"/>
            <a:ext cx="7136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altLang="sv-SE" sz="1400" dirty="0">
                <a:latin typeface="Tahoma" panose="020B0604030504040204" pitchFamily="34" charset="0"/>
              </a:rPr>
              <a:t>VECKA</a:t>
            </a:r>
            <a:endParaRPr lang="sv-SE" sz="1400" dirty="0"/>
          </a:p>
        </p:txBody>
      </p:sp>
      <p:sp>
        <p:nvSpPr>
          <p:cNvPr id="32" name="Line 13">
            <a:extLst>
              <a:ext uri="{FF2B5EF4-FFF2-40B4-BE49-F238E27FC236}">
                <a16:creationId xmlns:a16="http://schemas.microsoft.com/office/drawing/2014/main" id="{19D15304-9D85-4889-BF29-30EF7AE872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1253" y="2184401"/>
            <a:ext cx="0" cy="43830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33" name="Line 13">
            <a:extLst>
              <a:ext uri="{FF2B5EF4-FFF2-40B4-BE49-F238E27FC236}">
                <a16:creationId xmlns:a16="http://schemas.microsoft.com/office/drawing/2014/main" id="{E7F6C5E7-D060-4F13-8861-7FAE26DFC8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24114" y="2184401"/>
            <a:ext cx="0" cy="43830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v-SE"/>
          </a:p>
        </p:txBody>
      </p:sp>
      <p:pic>
        <p:nvPicPr>
          <p:cNvPr id="34" name="Bildobjekt 3">
            <a:extLst>
              <a:ext uri="{FF2B5EF4-FFF2-40B4-BE49-F238E27FC236}">
                <a16:creationId xmlns:a16="http://schemas.microsoft.com/office/drawing/2014/main" id="{782EAD27-5C16-4748-A254-A1A27AB2AB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81" y="331097"/>
            <a:ext cx="15843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070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>
            <a:extLst>
              <a:ext uri="{FF2B5EF4-FFF2-40B4-BE49-F238E27FC236}">
                <a16:creationId xmlns:a16="http://schemas.microsoft.com/office/drawing/2014/main" id="{309C2134-32CC-45C2-ADCF-1575AC57F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901" y="495300"/>
            <a:ext cx="69834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3600" u="sng" dirty="0">
                <a:latin typeface="Tahoma" panose="020B0604030504040204" pitchFamily="34" charset="0"/>
              </a:rPr>
              <a:t>VECKOPLANERING</a:t>
            </a:r>
          </a:p>
        </p:txBody>
      </p:sp>
      <p:sp>
        <p:nvSpPr>
          <p:cNvPr id="44037" name="Line 6">
            <a:extLst>
              <a:ext uri="{FF2B5EF4-FFF2-40B4-BE49-F238E27FC236}">
                <a16:creationId xmlns:a16="http://schemas.microsoft.com/office/drawing/2014/main" id="{299F8339-C46C-4570-A7C8-E15BFA05A7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465389"/>
            <a:ext cx="9144001" cy="26986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sv-SE"/>
          </a:p>
        </p:txBody>
      </p:sp>
      <p:sp>
        <p:nvSpPr>
          <p:cNvPr id="44045" name="Text Box 15">
            <a:extLst>
              <a:ext uri="{FF2B5EF4-FFF2-40B4-BE49-F238E27FC236}">
                <a16:creationId xmlns:a16="http://schemas.microsoft.com/office/drawing/2014/main" id="{4C942D3C-B853-4B78-B2E3-FD6CBB908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3175" y="2184401"/>
            <a:ext cx="115252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1400" dirty="0">
                <a:latin typeface="Tahoma" panose="020B0604030504040204" pitchFamily="34" charset="0"/>
              </a:rPr>
              <a:t>Övrigt</a:t>
            </a:r>
          </a:p>
        </p:txBody>
      </p:sp>
      <p:sp>
        <p:nvSpPr>
          <p:cNvPr id="44046" name="Text Box 17">
            <a:extLst>
              <a:ext uri="{FF2B5EF4-FFF2-40B4-BE49-F238E27FC236}">
                <a16:creationId xmlns:a16="http://schemas.microsoft.com/office/drawing/2014/main" id="{24D8BBB8-EA9E-4134-8D6D-C0734AD76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1896" y="2167783"/>
            <a:ext cx="10810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1400" dirty="0">
                <a:latin typeface="Tahoma" panose="020B0604030504040204" pitchFamily="34" charset="0"/>
              </a:rPr>
              <a:t>Innehåll</a:t>
            </a:r>
            <a:r>
              <a:rPr lang="sv-SE" altLang="sv-SE" sz="1400" b="1" dirty="0">
                <a:latin typeface="Tahoma" panose="020B0604030504040204" pitchFamily="34" charset="0"/>
              </a:rPr>
              <a:t> </a:t>
            </a:r>
            <a:r>
              <a:rPr lang="sv-SE" altLang="sv-SE" sz="1400" dirty="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44047" name="Text Box 19">
            <a:extLst>
              <a:ext uri="{FF2B5EF4-FFF2-40B4-BE49-F238E27FC236}">
                <a16:creationId xmlns:a16="http://schemas.microsoft.com/office/drawing/2014/main" id="{FE4481A8-4FCE-4C4E-AE4E-4942091CF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6638" y="2157414"/>
            <a:ext cx="10191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1400" dirty="0">
                <a:latin typeface="Tahoma" panose="020B0604030504040204" pitchFamily="34" charset="0"/>
              </a:rPr>
              <a:t> Syfte </a:t>
            </a:r>
          </a:p>
        </p:txBody>
      </p:sp>
      <p:sp>
        <p:nvSpPr>
          <p:cNvPr id="44048" name="Text Box 20">
            <a:extLst>
              <a:ext uri="{FF2B5EF4-FFF2-40B4-BE49-F238E27FC236}">
                <a16:creationId xmlns:a16="http://schemas.microsoft.com/office/drawing/2014/main" id="{5B79121C-7F3B-4CC1-8288-3865B6547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8251" y="2170212"/>
            <a:ext cx="10096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1400" dirty="0">
                <a:latin typeface="Tahoma" panose="020B0604030504040204" pitchFamily="34" charset="0"/>
              </a:rPr>
              <a:t>Mängd	 </a:t>
            </a:r>
          </a:p>
        </p:txBody>
      </p:sp>
      <p:sp>
        <p:nvSpPr>
          <p:cNvPr id="44049" name="Text Box 21">
            <a:extLst>
              <a:ext uri="{FF2B5EF4-FFF2-40B4-BE49-F238E27FC236}">
                <a16:creationId xmlns:a16="http://schemas.microsoft.com/office/drawing/2014/main" id="{FEFCE9F6-6163-499E-9F28-AFBB9AF61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6518" y="2651918"/>
            <a:ext cx="80983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1400" dirty="0">
                <a:latin typeface="Tahoma" panose="020B0604030504040204" pitchFamily="34" charset="0"/>
              </a:rPr>
              <a:t>Måndag</a:t>
            </a:r>
          </a:p>
        </p:txBody>
      </p:sp>
      <p:sp>
        <p:nvSpPr>
          <p:cNvPr id="44050" name="Text Box 22">
            <a:extLst>
              <a:ext uri="{FF2B5EF4-FFF2-40B4-BE49-F238E27FC236}">
                <a16:creationId xmlns:a16="http://schemas.microsoft.com/office/drawing/2014/main" id="{22126A90-F0D8-4932-AC55-CAE49ABBD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1379" y="4462295"/>
            <a:ext cx="900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1400" dirty="0">
                <a:latin typeface="Tahoma" panose="020B0604030504040204" pitchFamily="34" charset="0"/>
              </a:rPr>
              <a:t>Torsdag</a:t>
            </a:r>
          </a:p>
        </p:txBody>
      </p:sp>
      <p:sp>
        <p:nvSpPr>
          <p:cNvPr id="44051" name="Text Box 23">
            <a:extLst>
              <a:ext uri="{FF2B5EF4-FFF2-40B4-BE49-F238E27FC236}">
                <a16:creationId xmlns:a16="http://schemas.microsoft.com/office/drawing/2014/main" id="{D8320D6D-B3A8-477E-BB47-DEB5FFB7C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300" y="6235701"/>
            <a:ext cx="900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1400" dirty="0">
                <a:latin typeface="Tahoma" panose="020B0604030504040204" pitchFamily="34" charset="0"/>
              </a:rPr>
              <a:t>Söndag</a:t>
            </a:r>
          </a:p>
        </p:txBody>
      </p:sp>
      <p:sp>
        <p:nvSpPr>
          <p:cNvPr id="44052" name="Line 24">
            <a:extLst>
              <a:ext uri="{FF2B5EF4-FFF2-40B4-BE49-F238E27FC236}">
                <a16:creationId xmlns:a16="http://schemas.microsoft.com/office/drawing/2014/main" id="{76E91969-A704-406C-B03F-92DD91BFE5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644900"/>
            <a:ext cx="9144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44053" name="Line 25">
            <a:extLst>
              <a:ext uri="{FF2B5EF4-FFF2-40B4-BE49-F238E27FC236}">
                <a16:creationId xmlns:a16="http://schemas.microsoft.com/office/drawing/2014/main" id="{E12144D1-6D16-481A-B135-5A085B69C7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4903" y="3086575"/>
            <a:ext cx="9144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44054" name="Line 26">
            <a:extLst>
              <a:ext uri="{FF2B5EF4-FFF2-40B4-BE49-F238E27FC236}">
                <a16:creationId xmlns:a16="http://schemas.microsoft.com/office/drawing/2014/main" id="{266806EB-EF9C-4B36-9931-905614B725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6413" y="5506460"/>
            <a:ext cx="9144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44055" name="textruta 1">
            <a:extLst>
              <a:ext uri="{FF2B5EF4-FFF2-40B4-BE49-F238E27FC236}">
                <a16:creationId xmlns:a16="http://schemas.microsoft.com/office/drawing/2014/main" id="{2AFA51A8-CEE4-4B72-BBE1-5F5DB2F5F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0663" y="2184401"/>
            <a:ext cx="1008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1400" dirty="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44056" name="textruta 1">
            <a:extLst>
              <a:ext uri="{FF2B5EF4-FFF2-40B4-BE49-F238E27FC236}">
                <a16:creationId xmlns:a16="http://schemas.microsoft.com/office/drawing/2014/main" id="{1908FB2E-6341-4931-B947-4921E657A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5563" y="2174876"/>
            <a:ext cx="1008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1400" dirty="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4" name="Line 13">
            <a:extLst>
              <a:ext uri="{FF2B5EF4-FFF2-40B4-BE49-F238E27FC236}">
                <a16:creationId xmlns:a16="http://schemas.microsoft.com/office/drawing/2014/main" id="{F9C458C5-755C-444E-85D9-15F316A082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40405" y="2184401"/>
            <a:ext cx="0" cy="43830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25" name="Line 13">
            <a:extLst>
              <a:ext uri="{FF2B5EF4-FFF2-40B4-BE49-F238E27FC236}">
                <a16:creationId xmlns:a16="http://schemas.microsoft.com/office/drawing/2014/main" id="{709A469B-4AD0-499B-9A60-49A1915A0F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35559" y="2157414"/>
            <a:ext cx="0" cy="43830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28" name="Line 13">
            <a:extLst>
              <a:ext uri="{FF2B5EF4-FFF2-40B4-BE49-F238E27FC236}">
                <a16:creationId xmlns:a16="http://schemas.microsoft.com/office/drawing/2014/main" id="{DCC902CB-A9E0-4DCB-9718-331AC8BB29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61259" y="2157414"/>
            <a:ext cx="0" cy="43830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A7C94C40-2A4C-4278-B340-3A1BFDB5D5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515620" y="2132321"/>
            <a:ext cx="0" cy="43830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2A1686F-50CC-40D0-865C-84B07BFA303E}"/>
              </a:ext>
            </a:extLst>
          </p:cNvPr>
          <p:cNvSpPr/>
          <p:nvPr/>
        </p:nvSpPr>
        <p:spPr>
          <a:xfrm>
            <a:off x="1715430" y="2132321"/>
            <a:ext cx="6463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>
                <a:latin typeface="Tahoma" panose="020B0604030504040204" pitchFamily="34" charset="0"/>
              </a:rPr>
              <a:t>Dag	</a:t>
            </a:r>
            <a:endParaRPr lang="sv-SE" sz="1400" dirty="0"/>
          </a:p>
        </p:txBody>
      </p:sp>
      <p:sp>
        <p:nvSpPr>
          <p:cNvPr id="33" name="Line 13">
            <a:extLst>
              <a:ext uri="{FF2B5EF4-FFF2-40B4-BE49-F238E27FC236}">
                <a16:creationId xmlns:a16="http://schemas.microsoft.com/office/drawing/2014/main" id="{E7F6C5E7-D060-4F13-8861-7FAE26DFC8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24114" y="2184401"/>
            <a:ext cx="0" cy="43830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27" name="Line 25">
            <a:extLst>
              <a:ext uri="{FF2B5EF4-FFF2-40B4-BE49-F238E27FC236}">
                <a16:creationId xmlns:a16="http://schemas.microsoft.com/office/drawing/2014/main" id="{1440E217-7A3F-4E87-8D70-779FD3019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6413" y="3737739"/>
            <a:ext cx="9144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30" name="Text Box 21">
            <a:extLst>
              <a:ext uri="{FF2B5EF4-FFF2-40B4-BE49-F238E27FC236}">
                <a16:creationId xmlns:a16="http://schemas.microsoft.com/office/drawing/2014/main" id="{5AFA3203-D421-47E5-BFD7-F991B0DB6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4903" y="3289465"/>
            <a:ext cx="8098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1400" dirty="0">
                <a:latin typeface="Tahoma" panose="020B0604030504040204" pitchFamily="34" charset="0"/>
              </a:rPr>
              <a:t>Tisdag</a:t>
            </a:r>
          </a:p>
        </p:txBody>
      </p:sp>
      <p:sp>
        <p:nvSpPr>
          <p:cNvPr id="31" name="Text Box 21">
            <a:extLst>
              <a:ext uri="{FF2B5EF4-FFF2-40B4-BE49-F238E27FC236}">
                <a16:creationId xmlns:a16="http://schemas.microsoft.com/office/drawing/2014/main" id="{D357B852-7844-4349-9836-6D7E3C57F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0" y="3946129"/>
            <a:ext cx="7841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1400" dirty="0">
                <a:latin typeface="Tahoma" panose="020B0604030504040204" pitchFamily="34" charset="0"/>
              </a:rPr>
              <a:t>Onsdag</a:t>
            </a:r>
          </a:p>
        </p:txBody>
      </p:sp>
      <p:sp>
        <p:nvSpPr>
          <p:cNvPr id="34" name="Text Box 21">
            <a:extLst>
              <a:ext uri="{FF2B5EF4-FFF2-40B4-BE49-F238E27FC236}">
                <a16:creationId xmlns:a16="http://schemas.microsoft.com/office/drawing/2014/main" id="{B3BE7B9D-53C9-48D6-9000-F9749BBCC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2043" y="5038965"/>
            <a:ext cx="7287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1400" dirty="0">
                <a:latin typeface="Tahoma" panose="020B0604030504040204" pitchFamily="34" charset="0"/>
              </a:rPr>
              <a:t>Fredag</a:t>
            </a:r>
          </a:p>
        </p:txBody>
      </p:sp>
      <p:sp>
        <p:nvSpPr>
          <p:cNvPr id="35" name="Text Box 21">
            <a:extLst>
              <a:ext uri="{FF2B5EF4-FFF2-40B4-BE49-F238E27FC236}">
                <a16:creationId xmlns:a16="http://schemas.microsoft.com/office/drawing/2014/main" id="{96FF664A-0E8C-4CB2-9498-2BE47B230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869" y="5679806"/>
            <a:ext cx="7287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sv-SE" sz="1400" dirty="0">
                <a:latin typeface="Tahoma" panose="020B0604030504040204" pitchFamily="34" charset="0"/>
              </a:rPr>
              <a:t>Lördag</a:t>
            </a:r>
          </a:p>
        </p:txBody>
      </p:sp>
      <p:sp>
        <p:nvSpPr>
          <p:cNvPr id="36" name="Line 26">
            <a:extLst>
              <a:ext uri="{FF2B5EF4-FFF2-40B4-BE49-F238E27FC236}">
                <a16:creationId xmlns:a16="http://schemas.microsoft.com/office/drawing/2014/main" id="{3C4040FD-6566-4773-BC87-88649E677E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4903" y="4346524"/>
            <a:ext cx="9144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37" name="Line 26">
            <a:extLst>
              <a:ext uri="{FF2B5EF4-FFF2-40B4-BE49-F238E27FC236}">
                <a16:creationId xmlns:a16="http://schemas.microsoft.com/office/drawing/2014/main" id="{70F7352B-06EC-456D-BF72-035C052059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91379" y="4883816"/>
            <a:ext cx="9211212" cy="3180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sv-SE"/>
          </a:p>
        </p:txBody>
      </p:sp>
      <p:sp>
        <p:nvSpPr>
          <p:cNvPr id="38" name="Line 26">
            <a:extLst>
              <a:ext uri="{FF2B5EF4-FFF2-40B4-BE49-F238E27FC236}">
                <a16:creationId xmlns:a16="http://schemas.microsoft.com/office/drawing/2014/main" id="{4C9D1187-8316-416B-81ED-34D83E006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1379" y="6136114"/>
            <a:ext cx="9176621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sv-SE"/>
          </a:p>
        </p:txBody>
      </p:sp>
      <p:pic>
        <p:nvPicPr>
          <p:cNvPr id="39" name="Bildobjekt 3">
            <a:extLst>
              <a:ext uri="{FF2B5EF4-FFF2-40B4-BE49-F238E27FC236}">
                <a16:creationId xmlns:a16="http://schemas.microsoft.com/office/drawing/2014/main" id="{A22C20E0-C8FD-4DCD-9AAA-EDA8FBF0E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81" y="331097"/>
            <a:ext cx="15843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844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3">
            <a:extLst>
              <a:ext uri="{FF2B5EF4-FFF2-40B4-BE49-F238E27FC236}">
                <a16:creationId xmlns:a16="http://schemas.microsoft.com/office/drawing/2014/main" id="{19550993-927B-4286-9955-200DD0B0B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81" y="331097"/>
            <a:ext cx="15843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CAB65AC3-E0B1-4F89-85E1-474797944D79}"/>
              </a:ext>
            </a:extLst>
          </p:cNvPr>
          <p:cNvSpPr txBox="1"/>
          <p:nvPr/>
        </p:nvSpPr>
        <p:spPr>
          <a:xfrm>
            <a:off x="647078" y="247969"/>
            <a:ext cx="93692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/>
              <a:t>Vad gör vi nu och framåt?</a:t>
            </a:r>
          </a:p>
          <a:p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15935EA9-7D42-4368-9AF8-B3835896C071}"/>
              </a:ext>
            </a:extLst>
          </p:cNvPr>
          <p:cNvSpPr txBox="1"/>
          <p:nvPr/>
        </p:nvSpPr>
        <p:spPr>
          <a:xfrm>
            <a:off x="647078" y="1428423"/>
            <a:ext cx="91883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Sjösättning av Lejontråden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Uppföljning = Controller (Jonas Molin)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Feedback tränarutveckling (Jonas Molin)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Skridskocoach (uppföljning av lag &amp; individ)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Utbildning av tränare förbättras (uppföljning av ungdomsansvarig)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Domarutbildning i förening samt distriktsdomare (Petter Olofsson)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Mentorskap mellan lag (bryggor börjas byggas)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Mentorskap mellan äldre &amp; yngre spelare (påsklovet exempel)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Frekventa ledarmöten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Förbättringsarbete av tränarmiljö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Förstärkt kansliarbete &amp; service till medlemmarna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Föräldrar broschyr skall arbetas fram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Kioskansvarig 2018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Utökade resurser för rekrytering till hockeyskolan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486662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3">
            <a:extLst>
              <a:ext uri="{FF2B5EF4-FFF2-40B4-BE49-F238E27FC236}">
                <a16:creationId xmlns:a16="http://schemas.microsoft.com/office/drawing/2014/main" id="{19550993-927B-4286-9955-200DD0B0B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81" y="331097"/>
            <a:ext cx="15843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CAB65AC3-E0B1-4F89-85E1-474797944D79}"/>
              </a:ext>
            </a:extLst>
          </p:cNvPr>
          <p:cNvSpPr txBox="1"/>
          <p:nvPr/>
        </p:nvSpPr>
        <p:spPr>
          <a:xfrm>
            <a:off x="556592" y="331097"/>
            <a:ext cx="93692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/>
              <a:t>Träningsfilosofi D3</a:t>
            </a:r>
          </a:p>
          <a:p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15935EA9-7D42-4368-9AF8-B3835896C071}"/>
              </a:ext>
            </a:extLst>
          </p:cNvPr>
          <p:cNvSpPr txBox="1"/>
          <p:nvPr/>
        </p:nvSpPr>
        <p:spPr>
          <a:xfrm>
            <a:off x="647078" y="1202634"/>
            <a:ext cx="918831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Träningspass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35 % skridskoåkning (utan puck)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35 % dribbla, passningar och mottagningar </a:t>
            </a:r>
            <a:r>
              <a:rPr lang="sv-SE" sz="1400" b="1" dirty="0"/>
              <a:t>(dribbla, rörlig nedre hand. Passningar </a:t>
            </a:r>
            <a:r>
              <a:rPr lang="sv-SE" sz="1400" b="1" dirty="0" err="1"/>
              <a:t>dorehand</a:t>
            </a:r>
            <a:r>
              <a:rPr lang="sv-SE" sz="1400" b="1" dirty="0"/>
              <a:t>/backhand, övre handens position, inga väggpass)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30 % Smålagsspel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u="sng" dirty="0"/>
          </a:p>
          <a:p>
            <a:r>
              <a:rPr lang="sv-SE" b="1" u="sng" dirty="0"/>
              <a:t>Som ledare fokuserar vi på: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Ta ut skären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Rörlighet i fotleden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Djupet i ”</a:t>
            </a:r>
            <a:r>
              <a:rPr lang="sv-SE" b="1" i="1" dirty="0" err="1"/>
              <a:t>sittet</a:t>
            </a:r>
            <a:r>
              <a:rPr lang="sv-SE" b="1" i="1" dirty="0"/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Fokus på tekniken och inte farten (FOKUS på det tekniska utförandet)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Korta vändningar dvs. så små svängar som möjligt i vändningen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r>
              <a:rPr lang="sv-SE" b="1" dirty="0"/>
              <a:t>Skridskoåkning</a:t>
            </a:r>
          </a:p>
          <a:p>
            <a:r>
              <a:rPr lang="sv-SE" b="1" dirty="0"/>
              <a:t>Fortsättning från D2-D3  samt höftöppningar.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794115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3">
            <a:extLst>
              <a:ext uri="{FF2B5EF4-FFF2-40B4-BE49-F238E27FC236}">
                <a16:creationId xmlns:a16="http://schemas.microsoft.com/office/drawing/2014/main" id="{19550993-927B-4286-9955-200DD0B0B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81" y="331097"/>
            <a:ext cx="15843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CAB65AC3-E0B1-4F89-85E1-474797944D79}"/>
              </a:ext>
            </a:extLst>
          </p:cNvPr>
          <p:cNvSpPr txBox="1"/>
          <p:nvPr/>
        </p:nvSpPr>
        <p:spPr>
          <a:xfrm>
            <a:off x="556592" y="331097"/>
            <a:ext cx="93692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/>
              <a:t>Träningsfilosofi D1 – D2</a:t>
            </a:r>
          </a:p>
          <a:p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15935EA9-7D42-4368-9AF8-B3835896C071}"/>
              </a:ext>
            </a:extLst>
          </p:cNvPr>
          <p:cNvSpPr txBox="1"/>
          <p:nvPr/>
        </p:nvSpPr>
        <p:spPr>
          <a:xfrm>
            <a:off x="647078" y="1202634"/>
            <a:ext cx="918831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Träningspass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40 % skridskoåkning (utan puck)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30 % dribbla, passningar och mottagningar </a:t>
            </a:r>
            <a:r>
              <a:rPr lang="sv-SE" sz="1400" b="1" dirty="0"/>
              <a:t>(dribbla, rörlig nedre hand samt övre hands position. Passningar övre hands position, inga väggpass)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30 % Smålagsspel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u="sng" dirty="0"/>
          </a:p>
          <a:p>
            <a:r>
              <a:rPr lang="sv-SE" b="1" u="sng" dirty="0"/>
              <a:t>Som ledare fokuserar vi på: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Ta ut skären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Rörlighet i fotleden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Djupet i ”</a:t>
            </a:r>
            <a:r>
              <a:rPr lang="sv-SE" b="1" i="1" dirty="0" err="1"/>
              <a:t>sittet</a:t>
            </a:r>
            <a:r>
              <a:rPr lang="sv-SE" b="1" i="1" dirty="0"/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Fokus på tekniken och inte farten (FOKUS på det tekniska utförandet)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r>
              <a:rPr lang="sv-SE" b="1" dirty="0"/>
              <a:t>Skridskoåkning</a:t>
            </a:r>
          </a:p>
          <a:p>
            <a:r>
              <a:rPr lang="sv-SE" b="1" dirty="0"/>
              <a:t>Fram/baklängesåkning, överstegsåkning, glidsväng samt trepunktsstödet</a:t>
            </a:r>
          </a:p>
          <a:p>
            <a:r>
              <a:rPr lang="sv-SE" b="1" dirty="0"/>
              <a:t>Start / Stopp i skridskoslingor</a:t>
            </a:r>
          </a:p>
          <a:p>
            <a:r>
              <a:rPr lang="sv-SE" b="1" dirty="0"/>
              <a:t>Vändningar framlänges-baklänges utan riktningsförändring och vice versa</a:t>
            </a:r>
          </a:p>
          <a:p>
            <a:r>
              <a:rPr lang="sv-SE" b="1" dirty="0"/>
              <a:t>Stora ”C” fokusera på balansen, ”</a:t>
            </a:r>
            <a:r>
              <a:rPr lang="sv-SE" b="1" dirty="0" err="1"/>
              <a:t>sittet</a:t>
            </a:r>
            <a:r>
              <a:rPr lang="sv-SE" b="1" dirty="0"/>
              <a:t>”-behålla glidet och klubban rakt fram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182307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3">
            <a:extLst>
              <a:ext uri="{FF2B5EF4-FFF2-40B4-BE49-F238E27FC236}">
                <a16:creationId xmlns:a16="http://schemas.microsoft.com/office/drawing/2014/main" id="{19550993-927B-4286-9955-200DD0B0B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81" y="331097"/>
            <a:ext cx="15843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CAB65AC3-E0B1-4F89-85E1-474797944D79}"/>
              </a:ext>
            </a:extLst>
          </p:cNvPr>
          <p:cNvSpPr txBox="1"/>
          <p:nvPr/>
        </p:nvSpPr>
        <p:spPr>
          <a:xfrm>
            <a:off x="556592" y="331097"/>
            <a:ext cx="93692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/>
              <a:t>Träningsfilosofi C2</a:t>
            </a:r>
          </a:p>
          <a:p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15935EA9-7D42-4368-9AF8-B3835896C071}"/>
              </a:ext>
            </a:extLst>
          </p:cNvPr>
          <p:cNvSpPr txBox="1"/>
          <p:nvPr/>
        </p:nvSpPr>
        <p:spPr>
          <a:xfrm>
            <a:off x="647078" y="1202634"/>
            <a:ext cx="91883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Träningspass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35 % skridskoåkning (utan puck)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35 % dribbla, passningar och mottagningar </a:t>
            </a:r>
            <a:r>
              <a:rPr lang="sv-SE" sz="1400" b="1" dirty="0"/>
              <a:t>(skott efter jul) dragskott. Dribbla: rörlig nedre hand (toarulle) Passningar: forehand/backhand, övre handens position, inga väggpass.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30 % Smålagsspel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u="sng" dirty="0"/>
          </a:p>
          <a:p>
            <a:r>
              <a:rPr lang="sv-SE" b="1" u="sng" dirty="0"/>
              <a:t>Som ledare fokuserar vi på: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Ta ut skären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Rörlighet i fotleden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Djupet i ”</a:t>
            </a:r>
            <a:r>
              <a:rPr lang="sv-SE" b="1" i="1" dirty="0" err="1"/>
              <a:t>sittet</a:t>
            </a:r>
            <a:r>
              <a:rPr lang="sv-SE" b="1" i="1" dirty="0"/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Fokus på tekniken och inte farten (FOKUS på det tekniska utförandet)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i="1" dirty="0"/>
              <a:t>Korta vändningar dvs. så små svängar som möjligt i vändningen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r>
              <a:rPr lang="sv-SE" b="1" dirty="0"/>
              <a:t>Skridskoåkning</a:t>
            </a:r>
          </a:p>
          <a:p>
            <a:r>
              <a:rPr lang="sv-SE" b="1" dirty="0"/>
              <a:t>Övergångar från framlänges till baklänges och vice versa i motsatt åkriktning</a:t>
            </a:r>
          </a:p>
          <a:p>
            <a:r>
              <a:rPr lang="sv-SE" b="1" dirty="0"/>
              <a:t>Höftöppningar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604998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3">
            <a:extLst>
              <a:ext uri="{FF2B5EF4-FFF2-40B4-BE49-F238E27FC236}">
                <a16:creationId xmlns:a16="http://schemas.microsoft.com/office/drawing/2014/main" id="{19550993-927B-4286-9955-200DD0B0B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81" y="331097"/>
            <a:ext cx="15843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CAB65AC3-E0B1-4F89-85E1-474797944D79}"/>
              </a:ext>
            </a:extLst>
          </p:cNvPr>
          <p:cNvSpPr txBox="1"/>
          <p:nvPr/>
        </p:nvSpPr>
        <p:spPr>
          <a:xfrm>
            <a:off x="556592" y="331097"/>
            <a:ext cx="93692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/>
              <a:t>Träningsfilosofi C1</a:t>
            </a:r>
          </a:p>
          <a:p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15935EA9-7D42-4368-9AF8-B3835896C071}"/>
              </a:ext>
            </a:extLst>
          </p:cNvPr>
          <p:cNvSpPr txBox="1"/>
          <p:nvPr/>
        </p:nvSpPr>
        <p:spPr>
          <a:xfrm>
            <a:off x="647078" y="1202634"/>
            <a:ext cx="91883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Träningspass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30 % skridskoåkning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40 % övningar (1-0 &amp; 1-1)</a:t>
            </a:r>
            <a:endParaRPr lang="sv-SE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30 % Smålagsspel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Tematräningar introduceras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r>
              <a:rPr lang="sv-SE" b="1" u="sng" dirty="0"/>
              <a:t>Ishockeyns grunder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Klubbteknik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Skotteknik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Passning / Mottagning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Skridskoteknik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401430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3">
            <a:extLst>
              <a:ext uri="{FF2B5EF4-FFF2-40B4-BE49-F238E27FC236}">
                <a16:creationId xmlns:a16="http://schemas.microsoft.com/office/drawing/2014/main" id="{19550993-927B-4286-9955-200DD0B0B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81" y="331097"/>
            <a:ext cx="15843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CAB65AC3-E0B1-4F89-85E1-474797944D79}"/>
              </a:ext>
            </a:extLst>
          </p:cNvPr>
          <p:cNvSpPr txBox="1"/>
          <p:nvPr/>
        </p:nvSpPr>
        <p:spPr>
          <a:xfrm>
            <a:off x="556592" y="331097"/>
            <a:ext cx="93692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/>
              <a:t>Träningsfilosofi B2</a:t>
            </a:r>
          </a:p>
          <a:p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15935EA9-7D42-4368-9AF8-B3835896C071}"/>
              </a:ext>
            </a:extLst>
          </p:cNvPr>
          <p:cNvSpPr txBox="1"/>
          <p:nvPr/>
        </p:nvSpPr>
        <p:spPr>
          <a:xfrm>
            <a:off x="647077" y="1202634"/>
            <a:ext cx="957490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Träningspass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25 % Skridskoåkning (inslag av puck och 5 första minuterna snabbhet på </a:t>
            </a:r>
            <a:r>
              <a:rPr lang="sv-SE" b="1" dirty="0" err="1"/>
              <a:t>skridskor,hög</a:t>
            </a:r>
            <a:r>
              <a:rPr lang="sv-SE" b="1" dirty="0"/>
              <a:t> frekvens)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50 % övningar (1-0, 1-1, 2-0, 2-1)</a:t>
            </a:r>
            <a:endParaRPr lang="sv-SE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25 % Smålagsspel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Driva på mål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Positionsspel i egen och anfallszon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Avlastning på pucksidan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Center kommer mitt, spegla backar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Backar flytta spelet till andra sidan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Närkampsspel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56791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3">
            <a:extLst>
              <a:ext uri="{FF2B5EF4-FFF2-40B4-BE49-F238E27FC236}">
                <a16:creationId xmlns:a16="http://schemas.microsoft.com/office/drawing/2014/main" id="{19550993-927B-4286-9955-200DD0B0B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81" y="331097"/>
            <a:ext cx="15843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CAB65AC3-E0B1-4F89-85E1-474797944D79}"/>
              </a:ext>
            </a:extLst>
          </p:cNvPr>
          <p:cNvSpPr txBox="1"/>
          <p:nvPr/>
        </p:nvSpPr>
        <p:spPr>
          <a:xfrm>
            <a:off x="556592" y="331097"/>
            <a:ext cx="93692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/>
              <a:t>Träningsfilosofi B1</a:t>
            </a:r>
          </a:p>
          <a:p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15935EA9-7D42-4368-9AF8-B3835896C071}"/>
              </a:ext>
            </a:extLst>
          </p:cNvPr>
          <p:cNvSpPr txBox="1"/>
          <p:nvPr/>
        </p:nvSpPr>
        <p:spPr>
          <a:xfrm>
            <a:off x="647078" y="1202634"/>
            <a:ext cx="9188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Träningspass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25 % skridskoåkning (med och utan puck) + (25-50% fokus på tekniskt utförande)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50 % övningar </a:t>
            </a:r>
            <a:r>
              <a:rPr lang="sv-SE" sz="1400" b="1" dirty="0"/>
              <a:t>(1-0,  1-1 ,2-0 ,2-1 ,2-2 ,3-2, 3-3)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25 % Smålagsspel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u="sng" dirty="0"/>
              <a:t>Specifika mål: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Individuell taktik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Frånvändningar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Överlämningar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Början till att använda sarg som anfallsalternativ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932860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3">
            <a:extLst>
              <a:ext uri="{FF2B5EF4-FFF2-40B4-BE49-F238E27FC236}">
                <a16:creationId xmlns:a16="http://schemas.microsoft.com/office/drawing/2014/main" id="{19550993-927B-4286-9955-200DD0B0B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81" y="331097"/>
            <a:ext cx="15843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CAB65AC3-E0B1-4F89-85E1-474797944D79}"/>
              </a:ext>
            </a:extLst>
          </p:cNvPr>
          <p:cNvSpPr txBox="1"/>
          <p:nvPr/>
        </p:nvSpPr>
        <p:spPr>
          <a:xfrm>
            <a:off x="556592" y="331097"/>
            <a:ext cx="93692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/>
              <a:t>Träningsfilosofi A2</a:t>
            </a:r>
          </a:p>
          <a:p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15935EA9-7D42-4368-9AF8-B3835896C071}"/>
              </a:ext>
            </a:extLst>
          </p:cNvPr>
          <p:cNvSpPr txBox="1"/>
          <p:nvPr/>
        </p:nvSpPr>
        <p:spPr>
          <a:xfrm>
            <a:off x="647078" y="1202634"/>
            <a:ext cx="91883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Träningspass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15 % skridskoåkning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60 % övningar </a:t>
            </a:r>
            <a:r>
              <a:rPr lang="sv-SE" sz="1400" b="1" dirty="0"/>
              <a:t>(Uppspelssvängar, övningar baserade på spelidé)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25 % Smålagsspel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u="sng" dirty="0"/>
              <a:t>Specifika mål: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Forechecking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Backchecking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Powerplay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Boxplay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Uppspelsvägar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Spelvändningar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Starten på spelidé börjar i A2 och befäster sig i A1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Utveckling användandet av sargen (inte för att göra sig av med pucken!!!)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051751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3">
            <a:extLst>
              <a:ext uri="{FF2B5EF4-FFF2-40B4-BE49-F238E27FC236}">
                <a16:creationId xmlns:a16="http://schemas.microsoft.com/office/drawing/2014/main" id="{19550993-927B-4286-9955-200DD0B0B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81" y="331097"/>
            <a:ext cx="15843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CAB65AC3-E0B1-4F89-85E1-474797944D79}"/>
              </a:ext>
            </a:extLst>
          </p:cNvPr>
          <p:cNvSpPr txBox="1"/>
          <p:nvPr/>
        </p:nvSpPr>
        <p:spPr>
          <a:xfrm>
            <a:off x="556592" y="331097"/>
            <a:ext cx="93692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/>
              <a:t>Träningsfilosofi A1</a:t>
            </a:r>
          </a:p>
          <a:p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15935EA9-7D42-4368-9AF8-B3835896C071}"/>
              </a:ext>
            </a:extLst>
          </p:cNvPr>
          <p:cNvSpPr txBox="1"/>
          <p:nvPr/>
        </p:nvSpPr>
        <p:spPr>
          <a:xfrm>
            <a:off x="647077" y="1202634"/>
            <a:ext cx="95749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Träningspass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100 % träning (obligatoriskt träning)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Alla delar inom ishockeyn –komplett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Följa spelidén (som finns dokumenterad)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Efter denna säsong skall spelarna klara av alla delar i ishockeyns ABC offensivt som defensivt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681333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605</TotalTime>
  <Words>1137</Words>
  <Application>Microsoft Office PowerPoint</Application>
  <PresentationFormat>Bredbild</PresentationFormat>
  <Paragraphs>263</Paragraphs>
  <Slides>18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4" baseType="lpstr">
      <vt:lpstr>ＭＳ Ｐゴシック</vt:lpstr>
      <vt:lpstr>Arial</vt:lpstr>
      <vt:lpstr>Calibri</vt:lpstr>
      <vt:lpstr>Calibri Light</vt:lpstr>
      <vt:lpstr>Tahoma</vt:lpstr>
      <vt:lpstr>Office Theme</vt:lpstr>
      <vt:lpstr>Lejontråden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  FEEDBACKSPIRALEN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Lejonet Ledarmöte  2017-08-29</dc:title>
  <dc:creator>Mattias Pålsson</dc:creator>
  <cp:lastModifiedBy>Mattias Pålsson</cp:lastModifiedBy>
  <cp:revision>73</cp:revision>
  <dcterms:created xsi:type="dcterms:W3CDTF">2017-08-27T19:09:42Z</dcterms:created>
  <dcterms:modified xsi:type="dcterms:W3CDTF">2018-03-28T22:48:51Z</dcterms:modified>
</cp:coreProperties>
</file>